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425" r:id="rId3"/>
    <p:sldId id="451" r:id="rId4"/>
    <p:sldId id="363" r:id="rId5"/>
    <p:sldId id="449" r:id="rId6"/>
    <p:sldId id="259" r:id="rId7"/>
    <p:sldId id="384" r:id="rId8"/>
    <p:sldId id="270" r:id="rId9"/>
    <p:sldId id="446" r:id="rId10"/>
    <p:sldId id="456" r:id="rId11"/>
    <p:sldId id="453" r:id="rId12"/>
    <p:sldId id="450" r:id="rId13"/>
    <p:sldId id="447" r:id="rId14"/>
    <p:sldId id="448" r:id="rId15"/>
    <p:sldId id="263" r:id="rId16"/>
    <p:sldId id="264" r:id="rId17"/>
    <p:sldId id="454" r:id="rId18"/>
    <p:sldId id="416" r:id="rId19"/>
    <p:sldId id="452" r:id="rId20"/>
    <p:sldId id="455" r:id="rId21"/>
    <p:sldId id="329" r:id="rId22"/>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59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leventis" initials="g" lastIdx="2" clrIdx="0">
    <p:extLst>
      <p:ext uri="{19B8F6BF-5375-455C-9EA6-DF929625EA0E}">
        <p15:presenceInfo xmlns:p15="http://schemas.microsoft.com/office/powerpoint/2012/main" userId="gleventis" providerId="None"/>
      </p:ext>
    </p:extLst>
  </p:cmAuthor>
  <p:cmAuthor id="2" name="greg l" initials="gl" lastIdx="10" clrIdx="1">
    <p:extLst>
      <p:ext uri="{19B8F6BF-5375-455C-9EA6-DF929625EA0E}">
        <p15:presenceInfo xmlns:p15="http://schemas.microsoft.com/office/powerpoint/2012/main" userId="0b20f01a46e60f55" providerId="Windows Live"/>
      </p:ext>
    </p:extLst>
  </p:cmAuthor>
  <p:cmAuthor id="3" name="Lisa Schwartz" initials="LCS" lastIdx="35" clrIdx="2">
    <p:extLst>
      <p:ext uri="{19B8F6BF-5375-455C-9EA6-DF929625EA0E}">
        <p15:presenceInfo xmlns:p15="http://schemas.microsoft.com/office/powerpoint/2012/main" userId="Lisa Schwartz" providerId="None"/>
      </p:ext>
    </p:extLst>
  </p:cmAuthor>
  <p:cmAuthor id="4" name="Steven Schiller" initials="SS" lastIdx="1" clrIdx="3">
    <p:extLst>
      <p:ext uri="{19B8F6BF-5375-455C-9EA6-DF929625EA0E}">
        <p15:presenceInfo xmlns:p15="http://schemas.microsoft.com/office/powerpoint/2012/main" userId="c968f778b41109ce" providerId="Windows Live"/>
      </p:ext>
    </p:extLst>
  </p:cmAuthor>
  <p:cmAuthor id="5" name="smurphy" initials="s" lastIdx="2" clrIdx="4">
    <p:extLst>
      <p:ext uri="{19B8F6BF-5375-455C-9EA6-DF929625EA0E}">
        <p15:presenceInfo xmlns:p15="http://schemas.microsoft.com/office/powerpoint/2012/main" userId="smurp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A476C"/>
    <a:srgbClr val="0D5D55"/>
    <a:srgbClr val="00395A"/>
    <a:srgbClr val="003399"/>
    <a:srgbClr val="DFE9FF"/>
    <a:srgbClr val="A0BCFE"/>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41" autoAdjust="0"/>
    <p:restoredTop sz="68844" autoAdjust="0"/>
  </p:normalViewPr>
  <p:slideViewPr>
    <p:cSldViewPr snapToGrid="0" snapToObjects="1" showGuides="1">
      <p:cViewPr varScale="1">
        <p:scale>
          <a:sx n="89" d="100"/>
          <a:sy n="89" d="100"/>
        </p:scale>
        <p:origin x="2232" y="176"/>
      </p:cViewPr>
      <p:guideLst>
        <p:guide orient="horz" pos="2160"/>
        <p:guide pos="2599"/>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H:\Shared%20drives\CoSE%20Natural%20Gas\Analysis\_figures\_non_panel\revisions_2019\sector_region_plo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H:\Shared%20drives\CoSE%20Natural%20Gas\Analysis\_figures\_non_panel\figure_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3669332599852393"/>
          <c:y val="4.9382716049382713E-2"/>
          <c:w val="0.80946541296688168"/>
          <c:h val="0.82060719747792332"/>
        </c:manualLayout>
      </c:layout>
      <c:barChart>
        <c:barDir val="bar"/>
        <c:grouping val="clustered"/>
        <c:varyColors val="0"/>
        <c:ser>
          <c:idx val="0"/>
          <c:order val="0"/>
          <c:tx>
            <c:strRef>
              <c:f>Sheet1!$A$3</c:f>
              <c:strCache>
                <c:ptCount val="1"/>
                <c:pt idx="0">
                  <c:v>Midwest</c:v>
                </c:pt>
              </c:strCache>
            </c:strRef>
          </c:tx>
          <c:spPr>
            <a:solidFill>
              <a:schemeClr val="accent2">
                <a:lumMod val="60000"/>
                <a:lumOff val="40000"/>
              </a:schemeClr>
            </a:solidFill>
            <a:ln>
              <a:noFill/>
            </a:ln>
            <a:effectLst/>
          </c:spPr>
          <c:invertIfNegative val="0"/>
          <c:dLbls>
            <c:dLbl>
              <c:idx val="0"/>
              <c:tx>
                <c:rich>
                  <a:bodyPr/>
                  <a:lstStyle/>
                  <a:p>
                    <a:fld id="{A7354520-DCD3-1C44-A918-BCE724D3C22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152D-42C1-804D-5E9567088C92}"/>
                </c:ext>
              </c:extLst>
            </c:dLbl>
            <c:dLbl>
              <c:idx val="1"/>
              <c:tx>
                <c:rich>
                  <a:bodyPr/>
                  <a:lstStyle/>
                  <a:p>
                    <a:fld id="{1444F234-DD3D-8842-8726-9668E783026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152D-42C1-804D-5E9567088C92}"/>
                </c:ext>
              </c:extLst>
            </c:dLbl>
            <c:dLbl>
              <c:idx val="2"/>
              <c:tx>
                <c:rich>
                  <a:bodyPr/>
                  <a:lstStyle/>
                  <a:p>
                    <a:fld id="{D35D9AE7-2B53-F64B-B293-04EBF8EEE7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152D-42C1-804D-5E9567088C92}"/>
                </c:ext>
              </c:extLst>
            </c:dLbl>
            <c:dLbl>
              <c:idx val="3"/>
              <c:tx>
                <c:rich>
                  <a:bodyPr/>
                  <a:lstStyle/>
                  <a:p>
                    <a:fld id="{86653E87-115C-0040-9797-38288F36FDA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152D-42C1-804D-5E9567088C9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Residential</c:v>
                </c:pt>
                <c:pt idx="1">
                  <c:v>C&amp;I</c:v>
                </c:pt>
                <c:pt idx="2">
                  <c:v>Low Income</c:v>
                </c:pt>
                <c:pt idx="3">
                  <c:v>Portfolio (All Sectors)</c:v>
                </c:pt>
              </c:strCache>
            </c:strRef>
          </c:cat>
          <c:val>
            <c:numRef>
              <c:f>Sheet1!$C$3:$C$6</c:f>
              <c:numCache>
                <c:formatCode>0.000</c:formatCode>
                <c:ptCount val="4"/>
                <c:pt idx="0">
                  <c:v>0.31</c:v>
                </c:pt>
                <c:pt idx="1">
                  <c:v>0.11</c:v>
                </c:pt>
                <c:pt idx="2">
                  <c:v>1.01</c:v>
                </c:pt>
                <c:pt idx="3">
                  <c:v>0.25</c:v>
                </c:pt>
              </c:numCache>
            </c:numRef>
          </c:val>
          <c:extLst>
            <c:ext xmlns:c15="http://schemas.microsoft.com/office/drawing/2012/chart" uri="{02D57815-91ED-43cb-92C2-25804820EDAC}">
              <c15:datalabelsRange>
                <c15:f>Sheet1!$F$3:$F$6</c15:f>
                <c15:dlblRangeCache>
                  <c:ptCount val="4"/>
                  <c:pt idx="0">
                    <c:v>n=58</c:v>
                  </c:pt>
                  <c:pt idx="1">
                    <c:v>n=57</c:v>
                  </c:pt>
                  <c:pt idx="2">
                    <c:v>n=57</c:v>
                  </c:pt>
                  <c:pt idx="3">
                    <c:v>n=228</c:v>
                  </c:pt>
                </c15:dlblRangeCache>
              </c15:datalabelsRange>
            </c:ext>
            <c:ext xmlns:c16="http://schemas.microsoft.com/office/drawing/2014/chart" uri="{C3380CC4-5D6E-409C-BE32-E72D297353CC}">
              <c16:uniqueId val="{00000004-152D-42C1-804D-5E9567088C92}"/>
            </c:ext>
          </c:extLst>
        </c:ser>
        <c:ser>
          <c:idx val="1"/>
          <c:order val="1"/>
          <c:tx>
            <c:strRef>
              <c:f>Sheet1!$A$7</c:f>
              <c:strCache>
                <c:ptCount val="1"/>
                <c:pt idx="0">
                  <c:v>Northeast</c:v>
                </c:pt>
              </c:strCache>
            </c:strRef>
          </c:tx>
          <c:spPr>
            <a:solidFill>
              <a:schemeClr val="bg2">
                <a:lumMod val="75000"/>
              </a:schemeClr>
            </a:solidFill>
            <a:ln>
              <a:noFill/>
            </a:ln>
            <a:effectLst/>
          </c:spPr>
          <c:invertIfNegative val="0"/>
          <c:dLbls>
            <c:dLbl>
              <c:idx val="0"/>
              <c:tx>
                <c:rich>
                  <a:bodyPr/>
                  <a:lstStyle/>
                  <a:p>
                    <a:fld id="{F8F06186-402F-DD45-BD14-E940C20355C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152D-42C1-804D-5E9567088C92}"/>
                </c:ext>
              </c:extLst>
            </c:dLbl>
            <c:dLbl>
              <c:idx val="1"/>
              <c:tx>
                <c:rich>
                  <a:bodyPr/>
                  <a:lstStyle/>
                  <a:p>
                    <a:fld id="{6C877142-9D9E-5341-9FD6-1EFA5FC2B4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152D-42C1-804D-5E9567088C92}"/>
                </c:ext>
              </c:extLst>
            </c:dLbl>
            <c:dLbl>
              <c:idx val="2"/>
              <c:tx>
                <c:rich>
                  <a:bodyPr/>
                  <a:lstStyle/>
                  <a:p>
                    <a:fld id="{FBBE23BA-DC8F-C544-BDFD-436337F1BC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152D-42C1-804D-5E9567088C92}"/>
                </c:ext>
              </c:extLst>
            </c:dLbl>
            <c:dLbl>
              <c:idx val="3"/>
              <c:tx>
                <c:rich>
                  <a:bodyPr/>
                  <a:lstStyle/>
                  <a:p>
                    <a:fld id="{5DAAD306-BA98-D14A-B99A-9D430B8FC34B}"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152D-42C1-804D-5E9567088C9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Residential</c:v>
                </c:pt>
                <c:pt idx="1">
                  <c:v>C&amp;I</c:v>
                </c:pt>
                <c:pt idx="2">
                  <c:v>Low Income</c:v>
                </c:pt>
                <c:pt idx="3">
                  <c:v>Portfolio (All Sectors)</c:v>
                </c:pt>
              </c:strCache>
            </c:strRef>
          </c:cat>
          <c:val>
            <c:numRef>
              <c:f>Sheet1!$C$7:$C$10</c:f>
              <c:numCache>
                <c:formatCode>0.000</c:formatCode>
                <c:ptCount val="4"/>
                <c:pt idx="0">
                  <c:v>0.49</c:v>
                </c:pt>
                <c:pt idx="1">
                  <c:v>0.23</c:v>
                </c:pt>
                <c:pt idx="2">
                  <c:v>1.05</c:v>
                </c:pt>
                <c:pt idx="3">
                  <c:v>0.43</c:v>
                </c:pt>
              </c:numCache>
            </c:numRef>
          </c:val>
          <c:extLst>
            <c:ext xmlns:c15="http://schemas.microsoft.com/office/drawing/2012/chart" uri="{02D57815-91ED-43cb-92C2-25804820EDAC}">
              <c15:datalabelsRange>
                <c15:f>Sheet1!$F$7:$F$10</c15:f>
                <c15:dlblRangeCache>
                  <c:ptCount val="4"/>
                  <c:pt idx="0">
                    <c:v>n=114</c:v>
                  </c:pt>
                  <c:pt idx="1">
                    <c:v>n=108</c:v>
                  </c:pt>
                  <c:pt idx="2">
                    <c:v>n=60</c:v>
                  </c:pt>
                  <c:pt idx="3">
                    <c:v>n=338</c:v>
                  </c:pt>
                </c15:dlblRangeCache>
              </c15:datalabelsRange>
            </c:ext>
            <c:ext xmlns:c16="http://schemas.microsoft.com/office/drawing/2014/chart" uri="{C3380CC4-5D6E-409C-BE32-E72D297353CC}">
              <c16:uniqueId val="{00000009-152D-42C1-804D-5E9567088C92}"/>
            </c:ext>
          </c:extLst>
        </c:ser>
        <c:ser>
          <c:idx val="2"/>
          <c:order val="2"/>
          <c:tx>
            <c:strRef>
              <c:f>Sheet1!$A$11</c:f>
              <c:strCache>
                <c:ptCount val="1"/>
                <c:pt idx="0">
                  <c:v>South</c:v>
                </c:pt>
              </c:strCache>
            </c:strRef>
          </c:tx>
          <c:spPr>
            <a:solidFill>
              <a:srgbClr val="A68AA7"/>
            </a:solidFill>
            <a:ln>
              <a:noFill/>
            </a:ln>
            <a:effectLst/>
          </c:spPr>
          <c:invertIfNegative val="0"/>
          <c:dLbls>
            <c:dLbl>
              <c:idx val="0"/>
              <c:tx>
                <c:rich>
                  <a:bodyPr/>
                  <a:lstStyle/>
                  <a:p>
                    <a:fld id="{D19A1D53-2394-6F47-A91E-449BFB38D89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152D-42C1-804D-5E9567088C92}"/>
                </c:ext>
              </c:extLst>
            </c:dLbl>
            <c:dLbl>
              <c:idx val="1"/>
              <c:tx>
                <c:rich>
                  <a:bodyPr/>
                  <a:lstStyle/>
                  <a:p>
                    <a:fld id="{AC1173CF-E438-1342-B8C0-7CD594877048}"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152D-42C1-804D-5E9567088C92}"/>
                </c:ext>
              </c:extLst>
            </c:dLbl>
            <c:dLbl>
              <c:idx val="2"/>
              <c:tx>
                <c:rich>
                  <a:bodyPr/>
                  <a:lstStyle/>
                  <a:p>
                    <a:fld id="{3F0B49F6-1DF2-1F4E-84F9-748BEDF1D573}"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152D-42C1-804D-5E9567088C92}"/>
                </c:ext>
              </c:extLst>
            </c:dLbl>
            <c:dLbl>
              <c:idx val="3"/>
              <c:tx>
                <c:rich>
                  <a:bodyPr/>
                  <a:lstStyle/>
                  <a:p>
                    <a:fld id="{507F0280-3D46-684F-A692-ECF95ABAB431}"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152D-42C1-804D-5E9567088C9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Residential</c:v>
                </c:pt>
                <c:pt idx="1">
                  <c:v>C&amp;I</c:v>
                </c:pt>
                <c:pt idx="2">
                  <c:v>Low Income</c:v>
                </c:pt>
                <c:pt idx="3">
                  <c:v>Portfolio (All Sectors)</c:v>
                </c:pt>
              </c:strCache>
            </c:strRef>
          </c:cat>
          <c:val>
            <c:numRef>
              <c:f>Sheet1!$C$11:$C$14</c:f>
              <c:numCache>
                <c:formatCode>0.000</c:formatCode>
                <c:ptCount val="4"/>
                <c:pt idx="0">
                  <c:v>0.46</c:v>
                </c:pt>
                <c:pt idx="1">
                  <c:v>0.21</c:v>
                </c:pt>
                <c:pt idx="2">
                  <c:v>0.51</c:v>
                </c:pt>
                <c:pt idx="3">
                  <c:v>0.37</c:v>
                </c:pt>
              </c:numCache>
            </c:numRef>
          </c:val>
          <c:extLst>
            <c:ext xmlns:c15="http://schemas.microsoft.com/office/drawing/2012/chart" uri="{02D57815-91ED-43cb-92C2-25804820EDAC}">
              <c15:datalabelsRange>
                <c15:f>Sheet1!$F$11:$F$14</c15:f>
                <c15:dlblRangeCache>
                  <c:ptCount val="4"/>
                  <c:pt idx="0">
                    <c:v>n=30</c:v>
                  </c:pt>
                  <c:pt idx="1">
                    <c:v>n=30</c:v>
                  </c:pt>
                  <c:pt idx="2">
                    <c:v>n=17</c:v>
                  </c:pt>
                  <c:pt idx="3">
                    <c:v>n=101</c:v>
                  </c:pt>
                </c15:dlblRangeCache>
              </c15:datalabelsRange>
            </c:ext>
            <c:ext xmlns:c16="http://schemas.microsoft.com/office/drawing/2014/chart" uri="{C3380CC4-5D6E-409C-BE32-E72D297353CC}">
              <c16:uniqueId val="{0000000E-152D-42C1-804D-5E9567088C92}"/>
            </c:ext>
          </c:extLst>
        </c:ser>
        <c:ser>
          <c:idx val="3"/>
          <c:order val="3"/>
          <c:tx>
            <c:strRef>
              <c:f>Sheet1!$A$15</c:f>
              <c:strCache>
                <c:ptCount val="1"/>
                <c:pt idx="0">
                  <c:v>West</c:v>
                </c:pt>
              </c:strCache>
            </c:strRef>
          </c:tx>
          <c:spPr>
            <a:solidFill>
              <a:schemeClr val="accent3">
                <a:lumMod val="60000"/>
                <a:lumOff val="40000"/>
              </a:schemeClr>
            </a:solidFill>
            <a:ln>
              <a:noFill/>
            </a:ln>
            <a:effectLst/>
          </c:spPr>
          <c:invertIfNegative val="0"/>
          <c:dLbls>
            <c:dLbl>
              <c:idx val="0"/>
              <c:tx>
                <c:rich>
                  <a:bodyPr/>
                  <a:lstStyle/>
                  <a:p>
                    <a:fld id="{8800F2B7-FCFA-5446-B0EE-9265363001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152D-42C1-804D-5E9567088C92}"/>
                </c:ext>
              </c:extLst>
            </c:dLbl>
            <c:dLbl>
              <c:idx val="1"/>
              <c:tx>
                <c:rich>
                  <a:bodyPr/>
                  <a:lstStyle/>
                  <a:p>
                    <a:fld id="{C872C5FD-B70A-E843-8230-86662B8D086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152D-42C1-804D-5E9567088C92}"/>
                </c:ext>
              </c:extLst>
            </c:dLbl>
            <c:dLbl>
              <c:idx val="2"/>
              <c:tx>
                <c:rich>
                  <a:bodyPr/>
                  <a:lstStyle/>
                  <a:p>
                    <a:fld id="{5214332A-5DC0-C943-9F42-0034DE7D776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152D-42C1-804D-5E9567088C92}"/>
                </c:ext>
              </c:extLst>
            </c:dLbl>
            <c:dLbl>
              <c:idx val="3"/>
              <c:tx>
                <c:rich>
                  <a:bodyPr/>
                  <a:lstStyle/>
                  <a:p>
                    <a:fld id="{3A7DF78D-A1E0-ED44-9832-9AFA4464CD5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2-152D-42C1-804D-5E9567088C9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Sheet1!$B$3:$B$6</c:f>
              <c:strCache>
                <c:ptCount val="4"/>
                <c:pt idx="0">
                  <c:v>Residential</c:v>
                </c:pt>
                <c:pt idx="1">
                  <c:v>C&amp;I</c:v>
                </c:pt>
                <c:pt idx="2">
                  <c:v>Low Income</c:v>
                </c:pt>
                <c:pt idx="3">
                  <c:v>Portfolio (All Sectors)</c:v>
                </c:pt>
              </c:strCache>
            </c:strRef>
          </c:cat>
          <c:val>
            <c:numRef>
              <c:f>Sheet1!$C$15:$C$18</c:f>
              <c:numCache>
                <c:formatCode>0.000</c:formatCode>
                <c:ptCount val="4"/>
                <c:pt idx="0">
                  <c:v>0.49</c:v>
                </c:pt>
                <c:pt idx="1">
                  <c:v>0.23</c:v>
                </c:pt>
                <c:pt idx="2">
                  <c:v>5.0599999999999996</c:v>
                </c:pt>
                <c:pt idx="3">
                  <c:v>0.59</c:v>
                </c:pt>
              </c:numCache>
            </c:numRef>
          </c:val>
          <c:extLst>
            <c:ext xmlns:c15="http://schemas.microsoft.com/office/drawing/2012/chart" uri="{02D57815-91ED-43cb-92C2-25804820EDAC}">
              <c15:datalabelsRange>
                <c15:f>Sheet1!$F$15:$F$18</c15:f>
                <c15:dlblRangeCache>
                  <c:ptCount val="4"/>
                  <c:pt idx="0">
                    <c:v>n=11</c:v>
                  </c:pt>
                  <c:pt idx="1">
                    <c:v>n=11</c:v>
                  </c:pt>
                  <c:pt idx="2">
                    <c:v>n=12</c:v>
                  </c:pt>
                  <c:pt idx="3">
                    <c:v>n=45</c:v>
                  </c:pt>
                </c15:dlblRangeCache>
              </c15:datalabelsRange>
            </c:ext>
            <c:ext xmlns:c16="http://schemas.microsoft.com/office/drawing/2014/chart" uri="{C3380CC4-5D6E-409C-BE32-E72D297353CC}">
              <c16:uniqueId val="{00000013-152D-42C1-804D-5E9567088C92}"/>
            </c:ext>
          </c:extLst>
        </c:ser>
        <c:ser>
          <c:idx val="4"/>
          <c:order val="4"/>
          <c:tx>
            <c:v>National</c:v>
          </c:tx>
          <c:spPr>
            <a:solidFill>
              <a:schemeClr val="accent1">
                <a:lumMod val="60000"/>
                <a:lumOff val="40000"/>
              </a:schemeClr>
            </a:solidFill>
            <a:ln>
              <a:noFill/>
            </a:ln>
            <a:effectLst/>
          </c:spPr>
          <c:invertIfNegative val="0"/>
          <c:dLbls>
            <c:dLbl>
              <c:idx val="0"/>
              <c:tx>
                <c:rich>
                  <a:bodyPr/>
                  <a:lstStyle/>
                  <a:p>
                    <a:fld id="{64E27644-FF12-A44C-9628-418553F30C1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152D-42C1-804D-5E9567088C92}"/>
                </c:ext>
              </c:extLst>
            </c:dLbl>
            <c:dLbl>
              <c:idx val="1"/>
              <c:tx>
                <c:rich>
                  <a:bodyPr/>
                  <a:lstStyle/>
                  <a:p>
                    <a:fld id="{09DE2374-81FD-8740-B515-B45D32C516C5}"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152D-42C1-804D-5E9567088C92}"/>
                </c:ext>
              </c:extLst>
            </c:dLbl>
            <c:dLbl>
              <c:idx val="2"/>
              <c:tx>
                <c:rich>
                  <a:bodyPr/>
                  <a:lstStyle/>
                  <a:p>
                    <a:fld id="{857DEF24-CCD3-9C4F-AB96-5A1C08B87FE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152D-42C1-804D-5E9567088C92}"/>
                </c:ext>
              </c:extLst>
            </c:dLbl>
            <c:dLbl>
              <c:idx val="3"/>
              <c:tx>
                <c:rich>
                  <a:bodyPr/>
                  <a:lstStyle/>
                  <a:p>
                    <a:fld id="{D1548D87-36FF-CD44-9CB4-32AE9C9BE1C6}"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152D-42C1-804D-5E9567088C92}"/>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val>
            <c:numRef>
              <c:f>Sheet1!$C$19:$C$22</c:f>
              <c:numCache>
                <c:formatCode>0.000</c:formatCode>
                <c:ptCount val="4"/>
                <c:pt idx="0">
                  <c:v>0.43</c:v>
                </c:pt>
                <c:pt idx="1">
                  <c:v>0.18</c:v>
                </c:pt>
                <c:pt idx="2">
                  <c:v>1.47</c:v>
                </c:pt>
                <c:pt idx="3">
                  <c:v>0.4</c:v>
                </c:pt>
              </c:numCache>
            </c:numRef>
          </c:val>
          <c:extLst>
            <c:ext xmlns:c15="http://schemas.microsoft.com/office/drawing/2012/chart" uri="{02D57815-91ED-43cb-92C2-25804820EDAC}">
              <c15:datalabelsRange>
                <c15:f>Sheet1!$F$19:$F$22</c15:f>
                <c15:dlblRangeCache>
                  <c:ptCount val="4"/>
                  <c:pt idx="0">
                    <c:v>n=213</c:v>
                  </c:pt>
                  <c:pt idx="1">
                    <c:v>n=206</c:v>
                  </c:pt>
                  <c:pt idx="2">
                    <c:v>n=146</c:v>
                  </c:pt>
                  <c:pt idx="3">
                    <c:v>n=712</c:v>
                  </c:pt>
                </c15:dlblRangeCache>
              </c15:datalabelsRange>
            </c:ext>
            <c:ext xmlns:c16="http://schemas.microsoft.com/office/drawing/2014/chart" uri="{C3380CC4-5D6E-409C-BE32-E72D297353CC}">
              <c16:uniqueId val="{00000018-152D-42C1-804D-5E9567088C92}"/>
            </c:ext>
          </c:extLst>
        </c:ser>
        <c:dLbls>
          <c:showLegendKey val="0"/>
          <c:showVal val="0"/>
          <c:showCatName val="0"/>
          <c:showSerName val="0"/>
          <c:showPercent val="0"/>
          <c:showBubbleSize val="0"/>
        </c:dLbls>
        <c:gapWidth val="182"/>
        <c:axId val="1027896848"/>
        <c:axId val="1027897504"/>
      </c:barChart>
      <c:catAx>
        <c:axId val="10278968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27897504"/>
        <c:crosses val="autoZero"/>
        <c:auto val="1"/>
        <c:lblAlgn val="ctr"/>
        <c:lblOffset val="100"/>
        <c:noMultiLvlLbl val="0"/>
      </c:catAx>
      <c:valAx>
        <c:axId val="10278975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dirty="0" err="1"/>
                  <a:t>Levelized</a:t>
                </a:r>
                <a:r>
                  <a:rPr lang="en-US" sz="1600" dirty="0"/>
                  <a:t> PA CSE (2017$/</a:t>
                </a:r>
                <a:r>
                  <a:rPr lang="en-US" sz="1600" dirty="0" err="1"/>
                  <a:t>therm</a:t>
                </a:r>
                <a:r>
                  <a:rPr lang="en-US" sz="1600" dirty="0"/>
                  <a:t>)</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27896848"/>
        <c:crosses val="autoZero"/>
        <c:crossBetween val="between"/>
      </c:valAx>
      <c:spPr>
        <a:noFill/>
        <a:ln>
          <a:noFill/>
        </a:ln>
        <a:effectLst/>
      </c:spPr>
    </c:plotArea>
    <c:legend>
      <c:legendPos val="r"/>
      <c:layout>
        <c:manualLayout>
          <c:xMode val="edge"/>
          <c:yMode val="edge"/>
          <c:x val="0.81466720892761857"/>
          <c:y val="0.43803176494836432"/>
          <c:w val="0.13299456153397993"/>
          <c:h val="0.322547595694633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860970192019228"/>
          <c:y val="3.2056753993211402E-2"/>
          <c:w val="0.70663489400229584"/>
          <c:h val="0.77456050544291521"/>
        </c:manualLayout>
      </c:layout>
      <c:lineChart>
        <c:grouping val="standard"/>
        <c:varyColors val="0"/>
        <c:ser>
          <c:idx val="0"/>
          <c:order val="0"/>
          <c:tx>
            <c:strRef>
              <c:f>Sheet1!$A$11</c:f>
              <c:strCache>
                <c:ptCount val="1"/>
                <c:pt idx="0">
                  <c:v>Annual Savings (Million Therms)</c:v>
                </c:pt>
              </c:strCache>
            </c:strRef>
          </c:tx>
          <c:spPr>
            <a:ln w="28575" cap="rnd">
              <a:solidFill>
                <a:schemeClr val="accent1">
                  <a:lumMod val="40000"/>
                  <a:lumOff val="60000"/>
                </a:schemeClr>
              </a:solidFill>
              <a:round/>
            </a:ln>
            <a:effectLst/>
          </c:spPr>
          <c:marker>
            <c:symbol val="none"/>
          </c:marker>
          <c:cat>
            <c:numRef>
              <c:f>Sheet1!$B$10:$G$10</c:f>
              <c:numCache>
                <c:formatCode>General</c:formatCode>
                <c:ptCount val="6"/>
                <c:pt idx="0">
                  <c:v>2012</c:v>
                </c:pt>
                <c:pt idx="1">
                  <c:v>2013</c:v>
                </c:pt>
                <c:pt idx="2">
                  <c:v>2014</c:v>
                </c:pt>
                <c:pt idx="3">
                  <c:v>2015</c:v>
                </c:pt>
                <c:pt idx="4">
                  <c:v>2016</c:v>
                </c:pt>
                <c:pt idx="5">
                  <c:v>2017</c:v>
                </c:pt>
              </c:numCache>
            </c:numRef>
          </c:cat>
          <c:val>
            <c:numRef>
              <c:f>Sheet1!$B$11:$G$11</c:f>
              <c:numCache>
                <c:formatCode>0.0</c:formatCode>
                <c:ptCount val="6"/>
                <c:pt idx="0">
                  <c:v>98.554529054499994</c:v>
                </c:pt>
                <c:pt idx="1">
                  <c:v>132.65992914</c:v>
                </c:pt>
                <c:pt idx="2">
                  <c:v>164.422402584</c:v>
                </c:pt>
                <c:pt idx="3">
                  <c:v>161.40508674599999</c:v>
                </c:pt>
                <c:pt idx="4">
                  <c:v>200.71455166800001</c:v>
                </c:pt>
                <c:pt idx="5">
                  <c:v>257.38548778099999</c:v>
                </c:pt>
              </c:numCache>
            </c:numRef>
          </c:val>
          <c:smooth val="0"/>
          <c:extLst>
            <c:ext xmlns:c16="http://schemas.microsoft.com/office/drawing/2014/chart" uri="{C3380CC4-5D6E-409C-BE32-E72D297353CC}">
              <c16:uniqueId val="{00000000-E613-214C-8357-E21C277DE0B8}"/>
            </c:ext>
          </c:extLst>
        </c:ser>
        <c:ser>
          <c:idx val="2"/>
          <c:order val="1"/>
          <c:tx>
            <c:strRef>
              <c:f>Sheet1!$A$13</c:f>
              <c:strCache>
                <c:ptCount val="1"/>
                <c:pt idx="0">
                  <c:v>Spending ($2017 Million)</c:v>
                </c:pt>
              </c:strCache>
            </c:strRef>
          </c:tx>
          <c:spPr>
            <a:ln w="28575" cap="rnd">
              <a:solidFill>
                <a:schemeClr val="accent1"/>
              </a:solidFill>
              <a:round/>
            </a:ln>
            <a:effectLst/>
          </c:spPr>
          <c:marker>
            <c:symbol val="none"/>
          </c:marker>
          <c:cat>
            <c:numRef>
              <c:f>Sheet1!$B$10:$G$10</c:f>
              <c:numCache>
                <c:formatCode>General</c:formatCode>
                <c:ptCount val="6"/>
                <c:pt idx="0">
                  <c:v>2012</c:v>
                </c:pt>
                <c:pt idx="1">
                  <c:v>2013</c:v>
                </c:pt>
                <c:pt idx="2">
                  <c:v>2014</c:v>
                </c:pt>
                <c:pt idx="3">
                  <c:v>2015</c:v>
                </c:pt>
                <c:pt idx="4">
                  <c:v>2016</c:v>
                </c:pt>
                <c:pt idx="5">
                  <c:v>2017</c:v>
                </c:pt>
              </c:numCache>
            </c:numRef>
          </c:cat>
          <c:val>
            <c:numRef>
              <c:f>Sheet1!$B$13:$G$13</c:f>
              <c:numCache>
                <c:formatCode>_("$"* #,##0.00_);_("$"* \(#,##0.00\);_("$"* "-"??_);_(@_)</c:formatCode>
                <c:ptCount val="6"/>
                <c:pt idx="0">
                  <c:v>460.88756646499996</c:v>
                </c:pt>
                <c:pt idx="1">
                  <c:v>597.0757622640001</c:v>
                </c:pt>
                <c:pt idx="2">
                  <c:v>680.80944087600005</c:v>
                </c:pt>
                <c:pt idx="3">
                  <c:v>675.58091611399993</c:v>
                </c:pt>
                <c:pt idx="4">
                  <c:v>772.25507635300005</c:v>
                </c:pt>
                <c:pt idx="5">
                  <c:v>867.10579471800008</c:v>
                </c:pt>
              </c:numCache>
            </c:numRef>
          </c:val>
          <c:smooth val="0"/>
          <c:extLst>
            <c:ext xmlns:c16="http://schemas.microsoft.com/office/drawing/2014/chart" uri="{C3380CC4-5D6E-409C-BE32-E72D297353CC}">
              <c16:uniqueId val="{00000001-E613-214C-8357-E21C277DE0B8}"/>
            </c:ext>
          </c:extLst>
        </c:ser>
        <c:ser>
          <c:idx val="1"/>
          <c:order val="3"/>
          <c:tx>
            <c:strRef>
              <c:f>Sheet1!$A$12</c:f>
              <c:strCache>
                <c:ptCount val="1"/>
                <c:pt idx="0">
                  <c:v>Lifetime Savings (Million Therms)</c:v>
                </c:pt>
              </c:strCache>
            </c:strRef>
          </c:tx>
          <c:spPr>
            <a:ln w="28575" cap="rnd">
              <a:solidFill>
                <a:schemeClr val="accent6"/>
              </a:solidFill>
              <a:round/>
            </a:ln>
            <a:effectLst/>
          </c:spPr>
          <c:marker>
            <c:symbol val="none"/>
          </c:marker>
          <c:cat>
            <c:numRef>
              <c:f>Sheet1!$B$10:$G$10</c:f>
              <c:numCache>
                <c:formatCode>General</c:formatCode>
                <c:ptCount val="6"/>
                <c:pt idx="0">
                  <c:v>2012</c:v>
                </c:pt>
                <c:pt idx="1">
                  <c:v>2013</c:v>
                </c:pt>
                <c:pt idx="2">
                  <c:v>2014</c:v>
                </c:pt>
                <c:pt idx="3">
                  <c:v>2015</c:v>
                </c:pt>
                <c:pt idx="4">
                  <c:v>2016</c:v>
                </c:pt>
                <c:pt idx="5">
                  <c:v>2017</c:v>
                </c:pt>
              </c:numCache>
            </c:numRef>
          </c:cat>
          <c:val>
            <c:numRef>
              <c:f>Sheet1!$B$12:$G$12</c:f>
              <c:numCache>
                <c:formatCode>0.0</c:formatCode>
                <c:ptCount val="6"/>
                <c:pt idx="0">
                  <c:v>1330.80065302</c:v>
                </c:pt>
                <c:pt idx="1">
                  <c:v>1767.5220573800002</c:v>
                </c:pt>
                <c:pt idx="2">
                  <c:v>2276.4958319699999</c:v>
                </c:pt>
                <c:pt idx="3">
                  <c:v>2209.8177145300001</c:v>
                </c:pt>
                <c:pt idx="4">
                  <c:v>2750.0027055800001</c:v>
                </c:pt>
                <c:pt idx="5">
                  <c:v>3514.6431873900001</c:v>
                </c:pt>
              </c:numCache>
            </c:numRef>
          </c:val>
          <c:smooth val="0"/>
          <c:extLst>
            <c:ext xmlns:c16="http://schemas.microsoft.com/office/drawing/2014/chart" uri="{C3380CC4-5D6E-409C-BE32-E72D297353CC}">
              <c16:uniqueId val="{00000002-E613-214C-8357-E21C277DE0B8}"/>
            </c:ext>
          </c:extLst>
        </c:ser>
        <c:dLbls>
          <c:showLegendKey val="0"/>
          <c:showVal val="0"/>
          <c:showCatName val="0"/>
          <c:showSerName val="0"/>
          <c:showPercent val="0"/>
          <c:showBubbleSize val="0"/>
        </c:dLbls>
        <c:marker val="1"/>
        <c:smooth val="0"/>
        <c:axId val="472101288"/>
        <c:axId val="472102272"/>
      </c:lineChart>
      <c:lineChart>
        <c:grouping val="standard"/>
        <c:varyColors val="0"/>
        <c:ser>
          <c:idx val="3"/>
          <c:order val="2"/>
          <c:tx>
            <c:strRef>
              <c:f>Sheet1!$A$14</c:f>
              <c:strCache>
                <c:ptCount val="1"/>
                <c:pt idx="0">
                  <c:v>Levelized PA CSE ($2017/therm)</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cat>
            <c:numRef>
              <c:f>Sheet1!$B$10:$G$10</c:f>
              <c:numCache>
                <c:formatCode>General</c:formatCode>
                <c:ptCount val="6"/>
                <c:pt idx="0">
                  <c:v>2012</c:v>
                </c:pt>
                <c:pt idx="1">
                  <c:v>2013</c:v>
                </c:pt>
                <c:pt idx="2">
                  <c:v>2014</c:v>
                </c:pt>
                <c:pt idx="3">
                  <c:v>2015</c:v>
                </c:pt>
                <c:pt idx="4">
                  <c:v>2016</c:v>
                </c:pt>
                <c:pt idx="5">
                  <c:v>2017</c:v>
                </c:pt>
              </c:numCache>
            </c:numRef>
          </c:cat>
          <c:val>
            <c:numRef>
              <c:f>Sheet1!$B$14:$G$14</c:f>
              <c:numCache>
                <c:formatCode>_("$"* #,##0.00_);_("$"* \(#,##0.00\);_("$"* "-"??_);_(@_)</c:formatCode>
                <c:ptCount val="6"/>
                <c:pt idx="0">
                  <c:v>0.51511706483499997</c:v>
                </c:pt>
                <c:pt idx="1">
                  <c:v>0.50016167737799999</c:v>
                </c:pt>
                <c:pt idx="2">
                  <c:v>0.44868724067900001</c:v>
                </c:pt>
                <c:pt idx="3">
                  <c:v>0.45689042515799999</c:v>
                </c:pt>
                <c:pt idx="4">
                  <c:v>0.41978599472900002</c:v>
                </c:pt>
                <c:pt idx="5">
                  <c:v>0.36837217391299998</c:v>
                </c:pt>
              </c:numCache>
            </c:numRef>
          </c:val>
          <c:smooth val="0"/>
          <c:extLst>
            <c:ext xmlns:c16="http://schemas.microsoft.com/office/drawing/2014/chart" uri="{C3380CC4-5D6E-409C-BE32-E72D297353CC}">
              <c16:uniqueId val="{00000003-E613-214C-8357-E21C277DE0B8}"/>
            </c:ext>
          </c:extLst>
        </c:ser>
        <c:dLbls>
          <c:showLegendKey val="0"/>
          <c:showVal val="0"/>
          <c:showCatName val="0"/>
          <c:showSerName val="0"/>
          <c:showPercent val="0"/>
          <c:showBubbleSize val="0"/>
        </c:dLbls>
        <c:marker val="1"/>
        <c:smooth val="0"/>
        <c:axId val="472102928"/>
        <c:axId val="470736720"/>
      </c:lineChart>
      <c:catAx>
        <c:axId val="472101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2102272"/>
        <c:crosses val="autoZero"/>
        <c:auto val="1"/>
        <c:lblAlgn val="ctr"/>
        <c:lblOffset val="100"/>
        <c:noMultiLvlLbl val="0"/>
      </c:catAx>
      <c:valAx>
        <c:axId val="472102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400" dirty="0"/>
                  <a:t>Annual and Lifetime Gas Program Savings (Million Therms) and Annual Gas Program Spending ($2017 Million)</a:t>
                </a:r>
              </a:p>
              <a:p>
                <a:pPr>
                  <a:defRPr sz="1100"/>
                </a:pPr>
                <a:endParaRPr lang="en-US" sz="1100" dirty="0"/>
              </a:p>
            </c:rich>
          </c:tx>
          <c:layout>
            <c:manualLayout>
              <c:xMode val="edge"/>
              <c:yMode val="edge"/>
              <c:x val="8.7694103074930418E-2"/>
              <c:y val="3.238159595906917E-2"/>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2101288"/>
        <c:crosses val="autoZero"/>
        <c:crossBetween val="between"/>
      </c:valAx>
      <c:valAx>
        <c:axId val="470736720"/>
        <c:scaling>
          <c:orientation val="minMax"/>
        </c:scaling>
        <c:delete val="0"/>
        <c:axPos val="r"/>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72102928"/>
        <c:crosses val="max"/>
        <c:crossBetween val="between"/>
      </c:valAx>
      <c:catAx>
        <c:axId val="472102928"/>
        <c:scaling>
          <c:orientation val="minMax"/>
        </c:scaling>
        <c:delete val="1"/>
        <c:axPos val="b"/>
        <c:numFmt formatCode="General" sourceLinked="1"/>
        <c:majorTickMark val="out"/>
        <c:minorTickMark val="none"/>
        <c:tickLblPos val="nextTo"/>
        <c:crossAx val="470736720"/>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A27284EC-C246-E84D-820B-0AADFB1F9E74}" type="datetimeFigureOut">
              <a:rPr lang="en-US"/>
              <a:pPr>
                <a:defRPr/>
              </a:pPr>
              <a:t>5/28/20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CFE798A-2290-094F-84DC-09B6CA5E48D9}" type="slidenum">
              <a:rPr/>
              <a:pPr>
                <a:defRPr/>
              </a:pPr>
              <a:t>‹#›</a:t>
            </a:fld>
            <a:endParaRPr lang="en-US"/>
          </a:p>
        </p:txBody>
      </p:sp>
    </p:spTree>
    <p:extLst>
      <p:ext uri="{BB962C8B-B14F-4D97-AF65-F5344CB8AC3E}">
        <p14:creationId xmlns:p14="http://schemas.microsoft.com/office/powerpoint/2010/main" val="517337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D017D5D3-69B5-4549-9958-03F9649F447A}" type="datetimeFigureOut">
              <a:rPr lang="en-US"/>
              <a:pPr>
                <a:defRPr/>
              </a:pPr>
              <a:t>5/28/20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6026B84-12F3-694B-9E55-968C01CE82AC}" type="slidenum">
              <a:rPr/>
              <a:pPr>
                <a:defRPr/>
              </a:pPr>
              <a:t>‹#›</a:t>
            </a:fld>
            <a:endParaRPr lang="en-US"/>
          </a:p>
        </p:txBody>
      </p:sp>
    </p:spTree>
    <p:extLst>
      <p:ext uri="{BB962C8B-B14F-4D97-AF65-F5344CB8AC3E}">
        <p14:creationId xmlns:p14="http://schemas.microsoft.com/office/powerpoint/2010/main" val="202306785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mn-cs"/>
      </a:defRPr>
    </a:lvl2pPr>
    <a:lvl3pPr marL="914400" algn="l" defTabSz="457200" rtl="0" fontAlgn="base">
      <a:spcBef>
        <a:spcPct val="30000"/>
      </a:spcBef>
      <a:spcAft>
        <a:spcPct val="0"/>
      </a:spcAft>
      <a:defRPr sz="1200" kern="1200">
        <a:solidFill>
          <a:schemeClr val="tx1"/>
        </a:solidFill>
        <a:latin typeface="+mn-lt"/>
        <a:ea typeface="ＭＳ Ｐゴシック" charset="0"/>
        <a:cs typeface="+mn-cs"/>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mn-cs"/>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mp.lbl.gov/publications/program-administrator-cost-saved)"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6026B84-12F3-694B-9E55-968C01CE82AC}" type="slidenum">
              <a:rPr lang="en-US" smtClean="0"/>
              <a:pPr>
                <a:defRPr/>
              </a:pPr>
              <a:t>1</a:t>
            </a:fld>
            <a:endParaRPr lang="en-US"/>
          </a:p>
        </p:txBody>
      </p:sp>
    </p:spTree>
    <p:extLst>
      <p:ext uri="{BB962C8B-B14F-4D97-AF65-F5344CB8AC3E}">
        <p14:creationId xmlns:p14="http://schemas.microsoft.com/office/powerpoint/2010/main" val="106995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Our top-line finding is that we estimate the cost of saving natural gas is 40 cents per </a:t>
            </a:r>
            <a:r>
              <a:rPr lang="en-US" sz="1200" kern="1200" dirty="0" err="1">
                <a:solidFill>
                  <a:schemeClr val="tx1"/>
                </a:solidFill>
                <a:effectLst/>
                <a:latin typeface="+mn-lt"/>
                <a:ea typeface="ＭＳ Ｐゴシック" charset="0"/>
                <a:cs typeface="ＭＳ Ｐゴシック" charset="0"/>
              </a:rPr>
              <a:t>therm</a:t>
            </a:r>
            <a:r>
              <a:rPr lang="en-US" sz="1200" kern="1200" dirty="0">
                <a:solidFill>
                  <a:schemeClr val="tx1"/>
                </a:solidFill>
                <a:effectLst/>
                <a:latin typeface="+mn-lt"/>
                <a:ea typeface="ＭＳ Ｐゴシック" charset="0"/>
                <a:cs typeface="ＭＳ Ｐゴシック" charset="0"/>
              </a:rPr>
              <a:t> for our 12-state sample during the 2012 to 2017 study period.</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We expected the results for the new study to be higher than our </a:t>
            </a:r>
            <a:r>
              <a:rPr lang="en-US" sz="1200" u="sng" kern="1200" dirty="0">
                <a:solidFill>
                  <a:schemeClr val="tx1"/>
                </a:solidFill>
                <a:effectLst/>
                <a:latin typeface="+mn-lt"/>
                <a:ea typeface="ＭＳ Ｐゴシック" charset="0"/>
                <a:cs typeface="ＭＳ Ｐゴシック" charset="0"/>
                <a:hlinkClick r:id="rId3"/>
              </a:rPr>
              <a:t>2014 study</a:t>
            </a:r>
            <a:r>
              <a:rPr lang="en-US" sz="1200" kern="1200" dirty="0">
                <a:solidFill>
                  <a:schemeClr val="tx1"/>
                </a:solidFill>
                <a:effectLst/>
                <a:latin typeface="+mn-lt"/>
                <a:ea typeface="ＭＳ Ｐゴシック" charset="0"/>
                <a:cs typeface="ＭＳ Ｐゴシック" charset="0"/>
              </a:rPr>
              <a:t> for several reasons, including the assumed impacts of inflation on efficiency program costs and the use of different base years (2017 versus 2012). The new study includes data from more utilities. Additional analysis is required to understand other  factors that would explain why costs held relatively steady.</a:t>
            </a:r>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12</a:t>
            </a:fld>
            <a:endParaRPr lang="en-US"/>
          </a:p>
        </p:txBody>
      </p:sp>
    </p:spTree>
    <p:extLst>
      <p:ext uri="{BB962C8B-B14F-4D97-AF65-F5344CB8AC3E}">
        <p14:creationId xmlns:p14="http://schemas.microsoft.com/office/powerpoint/2010/main" val="21900597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strike="noStrike" kern="1200" baseline="0" dirty="0">
                <a:solidFill>
                  <a:schemeClr val="accent6">
                    <a:lumMod val="50000"/>
                  </a:schemeClr>
                </a:solidFill>
                <a:effectLst/>
                <a:latin typeface="+mn-lt"/>
                <a:ea typeface="ＭＳ Ｐゴシック" charset="0"/>
                <a:cs typeface="ＭＳ Ｐゴシック" charset="0"/>
              </a:rPr>
              <a:t>This graph breaks the findings into sectors (along the bottom, with costs per </a:t>
            </a:r>
            <a:r>
              <a:rPr lang="en-US" sz="1200" strike="noStrike" kern="1200" baseline="0" dirty="0" err="1">
                <a:solidFill>
                  <a:schemeClr val="accent6">
                    <a:lumMod val="50000"/>
                  </a:schemeClr>
                </a:solidFill>
                <a:effectLst/>
                <a:latin typeface="+mn-lt"/>
                <a:ea typeface="ＭＳ Ｐゴシック" charset="0"/>
                <a:cs typeface="ＭＳ Ｐゴシック" charset="0"/>
              </a:rPr>
              <a:t>therm</a:t>
            </a:r>
            <a:r>
              <a:rPr lang="en-US" sz="1200" strike="noStrike" kern="1200" baseline="0" dirty="0">
                <a:solidFill>
                  <a:schemeClr val="accent6">
                    <a:lumMod val="50000"/>
                  </a:schemeClr>
                </a:solidFill>
                <a:effectLst/>
                <a:latin typeface="+mn-lt"/>
                <a:ea typeface="ＭＳ Ｐゴシック" charset="0"/>
                <a:cs typeface="ＭＳ Ｐゴシック" charset="0"/>
              </a:rPr>
              <a:t> on the vertical axis). Each dot shows the savings-weighted average value, the </a:t>
            </a:r>
            <a:r>
              <a:rPr lang="en-US" sz="1200" b="1" strike="noStrike" kern="1200" baseline="0" dirty="0">
                <a:solidFill>
                  <a:schemeClr val="accent6">
                    <a:lumMod val="50000"/>
                  </a:schemeClr>
                </a:solidFill>
                <a:effectLst/>
                <a:latin typeface="+mn-lt"/>
                <a:ea typeface="ＭＳ Ｐゴシック" charset="0"/>
                <a:cs typeface="ＭＳ Ｐゴシック" charset="0"/>
              </a:rPr>
              <a:t>lines</a:t>
            </a:r>
            <a:r>
              <a:rPr lang="en-US" sz="1200" strike="noStrike" kern="1200" baseline="0" dirty="0">
                <a:solidFill>
                  <a:schemeClr val="accent6">
                    <a:lumMod val="50000"/>
                  </a:schemeClr>
                </a:solidFill>
                <a:effectLst/>
                <a:latin typeface="+mn-lt"/>
                <a:ea typeface="ＭＳ Ｐゴシック" charset="0"/>
                <a:cs typeface="ＭＳ Ｐゴシック" charset="0"/>
              </a:rPr>
              <a:t> indicate the </a:t>
            </a:r>
            <a:r>
              <a:rPr lang="en-US" sz="1200" b="1" strike="noStrike" kern="1200" baseline="0" dirty="0">
                <a:solidFill>
                  <a:schemeClr val="accent6">
                    <a:lumMod val="50000"/>
                  </a:schemeClr>
                </a:solidFill>
                <a:effectLst/>
                <a:latin typeface="+mn-lt"/>
                <a:ea typeface="ＭＳ Ｐゴシック" charset="0"/>
                <a:cs typeface="ＭＳ Ｐゴシック" charset="0"/>
              </a:rPr>
              <a:t>median</a:t>
            </a:r>
            <a:r>
              <a:rPr lang="en-US" sz="1200" strike="noStrike" kern="1200" baseline="0" dirty="0">
                <a:solidFill>
                  <a:schemeClr val="accent6">
                    <a:lumMod val="50000"/>
                  </a:schemeClr>
                </a:solidFill>
                <a:effectLst/>
                <a:latin typeface="+mn-lt"/>
                <a:ea typeface="ＭＳ Ｐゴシック" charset="0"/>
                <a:cs typeface="ＭＳ Ｐゴシック" charset="0"/>
              </a:rPr>
              <a:t> savings value (i.e., half of the programs had costs </a:t>
            </a:r>
            <a:r>
              <a:rPr lang="en-US" sz="1200" b="1" strike="noStrike" kern="1200" baseline="0" dirty="0">
                <a:solidFill>
                  <a:schemeClr val="accent6">
                    <a:lumMod val="50000"/>
                  </a:schemeClr>
                </a:solidFill>
                <a:effectLst/>
                <a:latin typeface="+mn-lt"/>
                <a:ea typeface="ＭＳ Ｐゴシック" charset="0"/>
                <a:cs typeface="ＭＳ Ｐゴシック" charset="0"/>
              </a:rPr>
              <a:t>AT</a:t>
            </a:r>
            <a:r>
              <a:rPr lang="en-US" sz="1200" strike="noStrike" kern="1200" baseline="0" dirty="0">
                <a:solidFill>
                  <a:schemeClr val="accent6">
                    <a:lumMod val="50000"/>
                  </a:schemeClr>
                </a:solidFill>
                <a:effectLst/>
                <a:latin typeface="+mn-lt"/>
                <a:ea typeface="ＭＳ Ｐゴシック" charset="0"/>
                <a:cs typeface="ＭＳ Ｐゴシック" charset="0"/>
              </a:rPr>
              <a:t> or below this value) and the box itself shows the middle interquartile range (which shows where the middle half of observations are). </a:t>
            </a:r>
          </a:p>
          <a:p>
            <a:endParaRPr lang="en-US" sz="1200" strike="noStrike" kern="1200" baseline="0" dirty="0">
              <a:solidFill>
                <a:schemeClr val="accent6">
                  <a:lumMod val="50000"/>
                </a:schemeClr>
              </a:solidFill>
              <a:effectLst/>
              <a:latin typeface="+mn-lt"/>
              <a:ea typeface="ＭＳ Ｐゴシック" charset="0"/>
              <a:cs typeface="ＭＳ Ｐゴシック" charset="0"/>
            </a:endParaRPr>
          </a:p>
          <a:p>
            <a:r>
              <a:rPr lang="en-US" sz="1200" strike="noStrike" kern="1200" baseline="0" dirty="0">
                <a:solidFill>
                  <a:schemeClr val="accent6">
                    <a:lumMod val="50000"/>
                  </a:schemeClr>
                </a:solidFill>
                <a:effectLst/>
                <a:latin typeface="+mn-lt"/>
                <a:ea typeface="ＭＳ Ｐゴシック" charset="0"/>
                <a:cs typeface="ＭＳ Ｐゴシック" charset="0"/>
              </a:rPr>
              <a:t>The savings-weighted average gives an idea of what costs look like in the entire group of program administrators analyzed; the median provides a similar picture but gives the same weight to all program administrators regardless of the size of their programs; and the interquartile ranges offer an idea of the variability across program administrators.</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a:effectLst/>
            </a:endParaRPr>
          </a:p>
          <a:p>
            <a:pPr marL="0" marR="0" lvl="0" indent="0" algn="l" defTabSz="4572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b="1" dirty="0">
                <a:effectLst/>
              </a:rPr>
              <a:t>An important note is</a:t>
            </a:r>
            <a:r>
              <a:rPr lang="en-US" baseline="0" dirty="0">
                <a:effectLst/>
              </a:rPr>
              <a:t> that the cost of saving NG in your jurisdiction should </a:t>
            </a:r>
            <a:r>
              <a:rPr lang="en-US" b="1" baseline="0" dirty="0">
                <a:effectLst/>
              </a:rPr>
              <a:t>not</a:t>
            </a:r>
            <a:r>
              <a:rPr lang="en-US" baseline="0" dirty="0">
                <a:effectLst/>
              </a:rPr>
              <a:t> be compared to NG </a:t>
            </a:r>
            <a:r>
              <a:rPr lang="en-US" b="1" baseline="0" dirty="0">
                <a:effectLst/>
              </a:rPr>
              <a:t>commodity</a:t>
            </a:r>
            <a:r>
              <a:rPr lang="en-US" baseline="0" dirty="0">
                <a:effectLst/>
              </a:rPr>
              <a:t> prices alone but to </a:t>
            </a:r>
            <a:r>
              <a:rPr lang="en-US" b="1" baseline="0" dirty="0">
                <a:effectLst/>
              </a:rPr>
              <a:t>avoided</a:t>
            </a:r>
            <a:r>
              <a:rPr lang="en-US" baseline="0" dirty="0">
                <a:effectLst/>
              </a:rPr>
              <a:t> costs in </a:t>
            </a:r>
            <a:r>
              <a:rPr lang="en-US" b="1" baseline="0" dirty="0">
                <a:effectLst/>
              </a:rPr>
              <a:t>your</a:t>
            </a:r>
            <a:r>
              <a:rPr lang="en-US" baseline="0" dirty="0">
                <a:effectLst/>
              </a:rPr>
              <a:t> jurisdiction, which include the</a:t>
            </a:r>
            <a:r>
              <a:rPr lang="en-US" dirty="0"/>
              <a:t> commodity</a:t>
            </a:r>
            <a:r>
              <a:rPr lang="en-US" baseline="0" dirty="0"/>
              <a:t> costs but also</a:t>
            </a:r>
            <a:r>
              <a:rPr lang="en-US" dirty="0"/>
              <a:t> transportation, delivery and storage costs. Some jurisdictions also include avoided environmental costs and reduced risk benefits.</a:t>
            </a:r>
            <a:endParaRPr lang="en-US" sz="1200" strike="noStrike" kern="1200" baseline="0" dirty="0">
              <a:solidFill>
                <a:schemeClr val="accent6">
                  <a:lumMod val="50000"/>
                </a:schemeClr>
              </a:solidFill>
              <a:effectLst/>
              <a:latin typeface="+mn-lt"/>
              <a:ea typeface="ＭＳ Ｐゴシック" charset="0"/>
              <a:cs typeface="ＭＳ Ｐゴシック" charset="0"/>
            </a:endParaRPr>
          </a:p>
          <a:p>
            <a:endParaRPr lang="en-US" sz="1200" strike="noStrike" kern="1200" baseline="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charset="0"/>
                <a:cs typeface="ＭＳ Ｐゴシック" charset="0"/>
              </a:rPr>
              <a:t>Takeaways: </a:t>
            </a:r>
            <a:r>
              <a:rPr lang="en-US" sz="1200" b="0" kern="1200" dirty="0">
                <a:solidFill>
                  <a:schemeClr val="tx1"/>
                </a:solidFill>
                <a:effectLst/>
                <a:latin typeface="+mn-lt"/>
                <a:ea typeface="ＭＳ Ｐゴシック" charset="0"/>
                <a:cs typeface="ＭＳ Ｐゴシック" charset="0"/>
              </a:rPr>
              <a:t>Commercial</a:t>
            </a:r>
            <a:r>
              <a:rPr lang="en-US" sz="1200" b="0" kern="1200" baseline="0" dirty="0">
                <a:solidFill>
                  <a:schemeClr val="tx1"/>
                </a:solidFill>
                <a:effectLst/>
                <a:latin typeface="+mn-lt"/>
                <a:ea typeface="ＭＳ Ｐゴシック" charset="0"/>
                <a:cs typeface="ＭＳ Ｐゴシック" charset="0"/>
              </a:rPr>
              <a:t> programs tend to have lowest cost of savings and the least variability in cost. </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ＭＳ Ｐゴシック" charset="0"/>
                <a:cs typeface="ＭＳ Ｐゴシック" charset="0"/>
              </a:rPr>
              <a:t>And, as we have consistently found in other analyses, LI programs have much higher COSE—partly explained by 1) PAs pay 100% of costs, and 2) they may have other program goals beyond saving energy, like reduced energy bills and improved health for occupants</a:t>
            </a:r>
            <a:endParaRPr lang="en-US" sz="1200" kern="1200" dirty="0">
              <a:solidFill>
                <a:schemeClr val="tx1"/>
              </a:solidFill>
              <a:effectLst/>
              <a:latin typeface="+mn-lt"/>
              <a:ea typeface="ＭＳ Ｐゴシック" charset="0"/>
              <a:cs typeface="ＭＳ Ｐゴシック" charset="0"/>
            </a:endParaRPr>
          </a:p>
          <a:p>
            <a:endParaRPr lang="en-US" sz="1200" strike="noStrike" kern="1200" baseline="0" dirty="0">
              <a:solidFill>
                <a:schemeClr val="accent6">
                  <a:lumMod val="50000"/>
                </a:schemeClr>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a:t>
            </a: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I want to first note that the sample sizes indicated here and in the next slide refer to ‘sector and portfolio years’ (e.g., under the ‘[Portfolio</a:t>
            </a:r>
            <a:r>
              <a:rPr lang="en-US" sz="1200" kern="1200" baseline="0" dirty="0">
                <a:solidFill>
                  <a:schemeClr val="tx1"/>
                </a:solidFill>
                <a:effectLst/>
                <a:latin typeface="+mn-lt"/>
                <a:ea typeface="ＭＳ Ｐゴシック" charset="0"/>
                <a:cs typeface="ＭＳ Ｐゴシック" charset="0"/>
              </a:rPr>
              <a:t>’ bar, n=213). </a:t>
            </a:r>
            <a:r>
              <a:rPr lang="en-US" sz="1200" kern="1200" dirty="0">
                <a:solidFill>
                  <a:schemeClr val="tx1"/>
                </a:solidFill>
                <a:effectLst/>
                <a:latin typeface="+mn-lt"/>
                <a:ea typeface="ＭＳ Ｐゴシック" charset="0"/>
                <a:cs typeface="ＭＳ Ｐゴシック" charset="0"/>
              </a:rPr>
              <a:t> A</a:t>
            </a:r>
            <a:r>
              <a:rPr lang="en-US" sz="1200" kern="1200" baseline="0" dirty="0">
                <a:solidFill>
                  <a:schemeClr val="tx1"/>
                </a:solidFill>
                <a:effectLst/>
                <a:latin typeface="+mn-lt"/>
                <a:ea typeface="ＭＳ Ｐゴシック" charset="0"/>
                <a:cs typeface="ＭＳ Ｐゴシック" charset="0"/>
              </a:rPr>
              <a:t> ‘sector or portfolio year’ is the cost for one program administrator for one year. So let’s say we have the portfolio costs from program administrator X for 2015and 2016, then we have 2 portfolio years.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dirty="0"/>
              <a:t>Savings-weighted average cost per </a:t>
            </a:r>
            <a:r>
              <a:rPr lang="en-US" sz="1200" dirty="0" err="1"/>
              <a:t>therm</a:t>
            </a:r>
            <a:r>
              <a:rPr lang="en-US" sz="1200" dirty="0"/>
              <a:t>: </a:t>
            </a:r>
            <a:br>
              <a:rPr lang="en-US" sz="1200" dirty="0"/>
            </a:br>
            <a:r>
              <a:rPr lang="en-US" sz="1200" dirty="0"/>
              <a:t>C&amp;I - $0.18, residential - $0.43, low-income - $1.47</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endParaRPr lang="en-US" sz="1200" strike="noStrike" kern="1200" baseline="0" dirty="0">
              <a:solidFill>
                <a:schemeClr val="accent6">
                  <a:lumMod val="50000"/>
                </a:schemeClr>
              </a:solidFill>
              <a:effectLst/>
              <a:latin typeface="+mn-lt"/>
              <a:ea typeface="ＭＳ Ｐゴシック" charset="0"/>
              <a:cs typeface="ＭＳ Ｐゴシック" charset="0"/>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13</a:t>
            </a:fld>
            <a:endParaRPr lang="en-US"/>
          </a:p>
        </p:txBody>
      </p:sp>
    </p:spTree>
    <p:extLst>
      <p:ext uri="{BB962C8B-B14F-4D97-AF65-F5344CB8AC3E}">
        <p14:creationId xmlns:p14="http://schemas.microsoft.com/office/powerpoint/2010/main" val="924929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Here we show the cost </a:t>
            </a:r>
            <a:r>
              <a:rPr lang="en-US" sz="1200" kern="1200" baseline="0" dirty="0">
                <a:solidFill>
                  <a:schemeClr val="tx1"/>
                </a:solidFill>
                <a:effectLst/>
                <a:latin typeface="+mn-lt"/>
                <a:ea typeface="ＭＳ Ｐゴシック" charset="0"/>
                <a:cs typeface="ＭＳ Ｐゴシック" charset="0"/>
              </a:rPr>
              <a:t>of saving a </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 by region. So these numbers are for each PA’s entire portfolio (i.e., all sectors).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You can see that costs vary significantly</a:t>
            </a:r>
            <a:r>
              <a:rPr lang="en-US" sz="1200" kern="1200" baseline="0" dirty="0">
                <a:solidFill>
                  <a:schemeClr val="tx1"/>
                </a:solidFill>
                <a:effectLst/>
                <a:latin typeface="+mn-lt"/>
                <a:ea typeface="ＭＳ Ｐゴシック" charset="0"/>
                <a:cs typeface="ＭＳ Ｐゴシック" charset="0"/>
              </a:rPr>
              <a:t> from region to region: the lowest in the Midwest (at $0.25/</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 to the highest in the West (at $0.59/</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strike="noStrike" kern="1200" baseline="0" dirty="0">
                <a:solidFill>
                  <a:schemeClr val="tx1"/>
                </a:solidFill>
                <a:effectLst/>
                <a:latin typeface="+mn-lt"/>
                <a:ea typeface="ＭＳ Ｐゴシック" charset="0"/>
                <a:cs typeface="ＭＳ Ｐゴシック" charset="0"/>
              </a:rPr>
              <a:t>Climate probably plays a role in the low MW costs, e.g., replacing a furnace in cold Midwest states could save more NG than doing so in more temperate states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strike="sngStrike" kern="1200" baseline="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kern="1200" baseline="0" dirty="0">
                <a:solidFill>
                  <a:schemeClr val="tx1"/>
                </a:solidFill>
                <a:effectLst/>
                <a:latin typeface="+mn-lt"/>
                <a:ea typeface="ＭＳ Ｐゴシック" charset="0"/>
                <a:cs typeface="ＭＳ Ｐゴシック" charset="0"/>
              </a:rPr>
              <a:t>So what we see here </a:t>
            </a:r>
            <a:r>
              <a:rPr lang="en-US" sz="1200" b="0" kern="1200" baseline="0" dirty="0">
                <a:solidFill>
                  <a:schemeClr val="tx1"/>
                </a:solidFill>
                <a:effectLst/>
                <a:latin typeface="+mn-lt"/>
                <a:ea typeface="ＭＳ Ｐゴシック" charset="0"/>
                <a:cs typeface="ＭＳ Ｐゴシック" charset="0"/>
              </a:rPr>
              <a:t>is that there’s a lot of variability in the cost of saving a </a:t>
            </a:r>
            <a:r>
              <a:rPr lang="en-US" sz="1200" b="0" kern="1200" baseline="0" dirty="0" err="1">
                <a:solidFill>
                  <a:schemeClr val="tx1"/>
                </a:solidFill>
                <a:effectLst/>
                <a:latin typeface="+mn-lt"/>
                <a:ea typeface="ＭＳ Ｐゴシック" charset="0"/>
                <a:cs typeface="ＭＳ Ｐゴシック" charset="0"/>
              </a:rPr>
              <a:t>therm</a:t>
            </a:r>
            <a:r>
              <a:rPr lang="en-US" sz="1200" b="0" kern="1200" baseline="0" dirty="0">
                <a:solidFill>
                  <a:schemeClr val="tx1"/>
                </a:solidFill>
                <a:effectLst/>
                <a:latin typeface="+mn-lt"/>
                <a:ea typeface="ＭＳ Ｐゴシック" charset="0"/>
                <a:cs typeface="ＭＳ Ｐゴシック" charset="0"/>
              </a:rPr>
              <a:t> across regions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b="0" kern="1200" baseline="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14</a:t>
            </a:fld>
            <a:endParaRPr lang="en-US"/>
          </a:p>
        </p:txBody>
      </p:sp>
    </p:spTree>
    <p:extLst>
      <p:ext uri="{BB962C8B-B14F-4D97-AF65-F5344CB8AC3E}">
        <p14:creationId xmlns:p14="http://schemas.microsoft.com/office/powerpoint/2010/main" val="1323882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Building off what Greg shared on the trends across</a:t>
            </a:r>
            <a:r>
              <a:rPr lang="en-US" baseline="0" dirty="0"/>
              <a:t> Regions and Sectors, this figure shows how </a:t>
            </a:r>
            <a:r>
              <a:rPr lang="en-US" baseline="0" dirty="0" err="1"/>
              <a:t>levelized</a:t>
            </a:r>
            <a:r>
              <a:rPr lang="en-US" baseline="0" dirty="0"/>
              <a:t> PA costs of gas efficiency vary by Region and Sector. This allows us to unpack regional differences from the sector numbers.</a:t>
            </a:r>
          </a:p>
          <a:p>
            <a:endParaRPr lang="en-US" baseline="0" dirty="0"/>
          </a:p>
          <a:p>
            <a:r>
              <a:rPr lang="en-US" baseline="0" dirty="0"/>
              <a:t>We can see that for Residential and C&amp;I, the Midwest is the least cost region in each sector plot, followed by the South and then the Northeast and West together. When we look at Low Income, some significant differences emerge. The Midwest and Northeast are close together around $1/</a:t>
            </a:r>
            <a:r>
              <a:rPr lang="en-US" baseline="0" dirty="0" err="1"/>
              <a:t>therm</a:t>
            </a:r>
            <a:r>
              <a:rPr lang="en-US" baseline="0" dirty="0"/>
              <a:t>, the South at $.50/</a:t>
            </a:r>
            <a:r>
              <a:rPr lang="en-US" baseline="0" dirty="0" err="1"/>
              <a:t>therm</a:t>
            </a:r>
            <a:r>
              <a:rPr lang="en-US" baseline="0" dirty="0"/>
              <a:t>, but the West is much higher at $5/therm. </a:t>
            </a:r>
            <a:br>
              <a:rPr lang="en-US" baseline="0" dirty="0"/>
            </a:br>
            <a:endParaRPr lang="en-US" baseline="0" dirty="0"/>
          </a:p>
          <a:p>
            <a:r>
              <a:rPr lang="en-US" baseline="0" dirty="0"/>
              <a:t>The Western costs are high due to limited sample sizes. We were only able to collect data on low income programs from two PAs in the West – </a:t>
            </a:r>
            <a:r>
              <a:rPr lang="en-US" baseline="0" dirty="0" err="1"/>
              <a:t>Questar</a:t>
            </a:r>
            <a:r>
              <a:rPr lang="en-US" baseline="0" dirty="0"/>
              <a:t> and SCG</a:t>
            </a:r>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15</a:t>
            </a:fld>
            <a:endParaRPr lang="en-US"/>
          </a:p>
        </p:txBody>
      </p:sp>
    </p:spTree>
    <p:extLst>
      <p:ext uri="{BB962C8B-B14F-4D97-AF65-F5344CB8AC3E}">
        <p14:creationId xmlns:p14="http://schemas.microsoft.com/office/powerpoint/2010/main" val="3130607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Here is a summary of our analysis on time trends in the levelized program</a:t>
            </a:r>
            <a:r>
              <a:rPr lang="en-US" sz="1200" kern="1200" baseline="0" dirty="0">
                <a:solidFill>
                  <a:schemeClr val="tx1"/>
                </a:solidFill>
                <a:effectLst/>
                <a:latin typeface="+mn-lt"/>
                <a:ea typeface="ＭＳ Ｐゴシック" charset="0"/>
                <a:cs typeface="ＭＳ Ｐゴシック" charset="0"/>
              </a:rPr>
              <a:t> administrator cost of gas energy efficiency and the inputs into our levelized cost calculation.</a:t>
            </a: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We have two</a:t>
            </a:r>
            <a:r>
              <a:rPr lang="en-US" sz="1200" kern="1200" baseline="0" dirty="0">
                <a:solidFill>
                  <a:schemeClr val="tx1"/>
                </a:solidFill>
                <a:effectLst/>
                <a:latin typeface="+mn-lt"/>
                <a:ea typeface="ＭＳ Ｐゴシック" charset="0"/>
                <a:cs typeface="ＭＳ Ｐゴシック" charset="0"/>
              </a:rPr>
              <a:t> vertical axes on this figure. On the left side, we have units in millions of dollars, referring to the lifetime savings in orange, annual dollars spent in dark blue, and annual </a:t>
            </a:r>
            <a:r>
              <a:rPr lang="en-US" sz="1200" kern="1200" baseline="0" dirty="0" err="1">
                <a:solidFill>
                  <a:schemeClr val="tx1"/>
                </a:solidFill>
                <a:effectLst/>
                <a:latin typeface="+mn-lt"/>
                <a:ea typeface="ＭＳ Ｐゴシック" charset="0"/>
                <a:cs typeface="ＭＳ Ｐゴシック" charset="0"/>
              </a:rPr>
              <a:t>therms</a:t>
            </a:r>
            <a:r>
              <a:rPr lang="en-US" sz="1200" kern="1200" baseline="0" dirty="0">
                <a:solidFill>
                  <a:schemeClr val="tx1"/>
                </a:solidFill>
                <a:effectLst/>
                <a:latin typeface="+mn-lt"/>
                <a:ea typeface="ＭＳ Ｐゴシック" charset="0"/>
                <a:cs typeface="ＭＳ Ｐゴシック" charset="0"/>
              </a:rPr>
              <a:t> saved in light blue. The right vertical axis refers to the black line showing the cost of saving a therm.</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Because</a:t>
            </a:r>
            <a:r>
              <a:rPr lang="en-US" sz="1200" kern="1200" baseline="0" dirty="0">
                <a:solidFill>
                  <a:schemeClr val="tx1"/>
                </a:solidFill>
                <a:effectLst/>
                <a:latin typeface="+mn-lt"/>
                <a:ea typeface="ＭＳ Ｐゴシック" charset="0"/>
                <a:cs typeface="ＭＳ Ｐゴシック" charset="0"/>
              </a:rPr>
              <a:t> we are looking at trends over time, we restrict this figure to just the 32 of 37 PAs in our study that provided continuous portfolio-level data over the 6 years of the study. </a:t>
            </a:r>
            <a:r>
              <a:rPr lang="en-US" sz="1200" kern="1200" dirty="0">
                <a:solidFill>
                  <a:schemeClr val="tx1"/>
                </a:solidFill>
                <a:effectLst/>
                <a:latin typeface="+mn-lt"/>
                <a:ea typeface="ＭＳ Ｐゴシック" charset="0"/>
                <a:cs typeface="ＭＳ Ｐゴシック" charset="0"/>
              </a:rPr>
              <a:t>The cost of saving a </a:t>
            </a:r>
            <a:r>
              <a:rPr lang="en-US" sz="1200" kern="1200" dirty="0" err="1">
                <a:solidFill>
                  <a:schemeClr val="tx1"/>
                </a:solidFill>
                <a:effectLst/>
                <a:latin typeface="+mn-lt"/>
                <a:ea typeface="ＭＳ Ｐゴシック" charset="0"/>
                <a:cs typeface="ＭＳ Ｐゴシック" charset="0"/>
              </a:rPr>
              <a:t>therm</a:t>
            </a:r>
            <a:r>
              <a:rPr lang="en-US" sz="1200" kern="1200" dirty="0">
                <a:solidFill>
                  <a:schemeClr val="tx1"/>
                </a:solidFill>
                <a:effectLst/>
                <a:latin typeface="+mn-lt"/>
                <a:ea typeface="ＭＳ Ｐゴシック" charset="0"/>
                <a:cs typeface="ＭＳ Ｐゴシック" charset="0"/>
              </a:rPr>
              <a:t> in this sample fell nearly 30% from </a:t>
            </a:r>
            <a:r>
              <a:rPr lang="en-US" sz="1200" kern="1200" baseline="0" dirty="0">
                <a:solidFill>
                  <a:schemeClr val="tx1"/>
                </a:solidFill>
                <a:effectLst/>
                <a:latin typeface="+mn-lt"/>
                <a:ea typeface="ＭＳ Ｐゴシック" charset="0"/>
                <a:cs typeface="ＭＳ Ｐゴシック" charset="0"/>
              </a:rPr>
              <a:t>$0.52/</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 in 2012 to $0.37/</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 in 2017. Annual and lifetime </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 savings have increased more than 150% while annual spending has grown by nearly 90%.</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b="1" kern="1200" baseline="0" dirty="0">
                <a:solidFill>
                  <a:schemeClr val="tx1"/>
                </a:solidFill>
                <a:effectLst/>
                <a:latin typeface="+mn-lt"/>
                <a:ea typeface="ＭＳ Ｐゴシック" charset="0"/>
              </a:rPr>
              <a:t>The important point here </a:t>
            </a:r>
            <a:r>
              <a:rPr lang="en-US" sz="1200" b="0" kern="1200" baseline="0" dirty="0">
                <a:solidFill>
                  <a:schemeClr val="tx1"/>
                </a:solidFill>
                <a:effectLst/>
                <a:latin typeface="+mn-lt"/>
                <a:ea typeface="ＭＳ Ｐゴシック" charset="0"/>
              </a:rPr>
              <a:t>is that the </a:t>
            </a:r>
            <a:r>
              <a:rPr lang="en-US" sz="1200" b="1" kern="1200" baseline="0" dirty="0">
                <a:solidFill>
                  <a:schemeClr val="tx1"/>
                </a:solidFill>
                <a:effectLst/>
                <a:latin typeface="+mn-lt"/>
                <a:ea typeface="ＭＳ Ｐゴシック" charset="0"/>
              </a:rPr>
              <a:t>cost</a:t>
            </a:r>
            <a:r>
              <a:rPr lang="en-US" sz="1200" b="0" kern="1200" baseline="0" dirty="0">
                <a:solidFill>
                  <a:schemeClr val="tx1"/>
                </a:solidFill>
                <a:effectLst/>
                <a:latin typeface="+mn-lt"/>
                <a:ea typeface="ＭＳ Ｐゴシック" charset="0"/>
              </a:rPr>
              <a:t> to save natural gas through utility efficiency programs </a:t>
            </a:r>
            <a:r>
              <a:rPr lang="en-US" sz="1200" b="1" kern="1200" baseline="0" dirty="0">
                <a:solidFill>
                  <a:schemeClr val="tx1"/>
                </a:solidFill>
                <a:effectLst/>
                <a:latin typeface="+mn-lt"/>
                <a:ea typeface="ＭＳ Ｐゴシック" charset="0"/>
              </a:rPr>
              <a:t>decreased during the study period,</a:t>
            </a:r>
            <a:r>
              <a:rPr lang="en-US" sz="1200" b="0" kern="1200" baseline="0" dirty="0">
                <a:solidFill>
                  <a:schemeClr val="tx1"/>
                </a:solidFill>
                <a:effectLst/>
                <a:latin typeface="+mn-lt"/>
                <a:ea typeface="ＭＳ Ｐゴシック" charset="0"/>
              </a:rPr>
              <a:t> and programs are </a:t>
            </a:r>
            <a:r>
              <a:rPr lang="en-US" sz="1200" b="1" kern="1200" baseline="0" dirty="0">
                <a:solidFill>
                  <a:schemeClr val="tx1"/>
                </a:solidFill>
                <a:effectLst/>
                <a:latin typeface="+mn-lt"/>
                <a:ea typeface="ＭＳ Ｐゴシック" charset="0"/>
              </a:rPr>
              <a:t>providing more savings.</a:t>
            </a:r>
            <a:r>
              <a:rPr lang="en-US" sz="1200" b="0" kern="1200" baseline="0" dirty="0">
                <a:solidFill>
                  <a:schemeClr val="tx1"/>
                </a:solidFill>
                <a:effectLst/>
                <a:latin typeface="+mn-lt"/>
                <a:ea typeface="ＭＳ Ｐゴシック" charset="0"/>
              </a:rPr>
              <a:t>  </a:t>
            </a:r>
            <a:endParaRPr lang="en-US" b="1"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6026B84-12F3-694B-9E55-968C01CE82AC}" type="slidenum">
              <a:rPr lang="en-US" smtClean="0"/>
              <a:pPr>
                <a:defRPr/>
              </a:pPr>
              <a:t>16</a:t>
            </a:fld>
            <a:endParaRPr lang="en-US"/>
          </a:p>
        </p:txBody>
      </p:sp>
    </p:spTree>
    <p:extLst>
      <p:ext uri="{BB962C8B-B14F-4D97-AF65-F5344CB8AC3E}">
        <p14:creationId xmlns:p14="http://schemas.microsoft.com/office/powerpoint/2010/main" val="1206029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a:solidFill>
                  <a:schemeClr val="tx1"/>
                </a:solidFill>
                <a:effectLst/>
                <a:latin typeface="+mn-lt"/>
                <a:ea typeface="ＭＳ Ｐゴシック" charset="0"/>
                <a:cs typeface="ＭＳ Ｐゴシック" charset="0"/>
              </a:rPr>
              <a:t>In</a:t>
            </a:r>
            <a:r>
              <a:rPr lang="en-US" sz="1200" kern="1200" baseline="0" dirty="0">
                <a:solidFill>
                  <a:schemeClr val="tx1"/>
                </a:solidFill>
                <a:effectLst/>
                <a:latin typeface="+mn-lt"/>
                <a:ea typeface="ＭＳ Ｐゴシック" charset="0"/>
                <a:cs typeface="ＭＳ Ｐゴシック" charset="0"/>
              </a:rPr>
              <a:t> the course of this project</a:t>
            </a:r>
            <a:r>
              <a:rPr lang="en-US" sz="1200" kern="1200" dirty="0">
                <a:solidFill>
                  <a:schemeClr val="tx1"/>
                </a:solidFill>
                <a:effectLst/>
                <a:latin typeface="+mn-lt"/>
                <a:ea typeface="ＭＳ Ｐゴシック" charset="0"/>
                <a:cs typeface="ＭＳ Ｐゴシック" charset="0"/>
              </a:rPr>
              <a:t>, </a:t>
            </a:r>
            <a:r>
              <a:rPr lang="en-US" sz="1200" kern="1200" baseline="0" dirty="0">
                <a:solidFill>
                  <a:schemeClr val="tx1"/>
                </a:solidFill>
                <a:effectLst/>
                <a:latin typeface="+mn-lt"/>
                <a:ea typeface="ＭＳ Ｐゴシック" charset="0"/>
                <a:cs typeface="ＭＳ Ｐゴシック" charset="0"/>
              </a:rPr>
              <a:t>we confronted a number of challenges.</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Program administrators have varying approaches to defining, estimating and reporting gas energy efficiency.</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For example, with savings metrics we have seen varying definitions of net and gross savings, sometimes based on what adjustment factors are applied </a:t>
            </a:r>
            <a:r>
              <a:rPr lang="en-US" sz="1200" strike="noStrike" kern="1200" baseline="0" dirty="0">
                <a:solidFill>
                  <a:schemeClr val="tx1"/>
                </a:solidFill>
                <a:effectLst/>
                <a:latin typeface="+mn-lt"/>
                <a:ea typeface="ＭＳ Ｐゴシック" charset="0"/>
                <a:cs typeface="ＭＳ Ｐゴシック" charset="0"/>
              </a:rPr>
              <a:t>(realization rates, spillover, verification).</a:t>
            </a:r>
          </a:p>
          <a:p>
            <a:pPr marL="171450" lvl="0" indent="-171450">
              <a:buFont typeface="Arial" panose="020B0604020202020204" pitchFamily="34" charset="0"/>
              <a:buChar char="•"/>
            </a:pPr>
            <a:r>
              <a:rPr lang="en-US" sz="1200" strike="noStrike" kern="1200" baseline="0" dirty="0">
                <a:solidFill>
                  <a:schemeClr val="tx1"/>
                </a:solidFill>
                <a:effectLst/>
                <a:latin typeface="+mn-lt"/>
                <a:ea typeface="ＭＳ Ｐゴシック" charset="0"/>
                <a:cs typeface="ＭＳ Ｐゴシック" charset="0"/>
              </a:rPr>
              <a:t>Program administrators also have different ways of classifying their programs. Berkeley Lab developed a typology for these programs that we use for consistent classification and aggregation into the sectors used in this analysis.</a:t>
            </a:r>
          </a:p>
          <a:p>
            <a:pPr marL="171450" lvl="0" indent="-171450">
              <a:buFont typeface="Arial" panose="020B0604020202020204" pitchFamily="34" charset="0"/>
              <a:buChar char="•"/>
            </a:pPr>
            <a:r>
              <a:rPr lang="en-US" sz="1200" strike="noStrike" kern="1200" baseline="0" dirty="0">
                <a:solidFill>
                  <a:schemeClr val="tx1"/>
                </a:solidFill>
                <a:effectLst/>
                <a:latin typeface="+mn-lt"/>
                <a:ea typeface="ＭＳ Ｐゴシック" charset="0"/>
                <a:cs typeface="ＭＳ Ｐゴシック" charset="0"/>
              </a:rPr>
              <a:t>Measure lives are another challenge in the analysis of efficiency programs cost trends. Measures lives, be it for electric or gas measures, are difficult to estimate and would benefit from devoted measurement and verification. Often, we found reported lifetimes in increments of 5 years applied to programs across multiple years of data, despite likely changes in measure mix.</a:t>
            </a:r>
            <a:endParaRPr lang="en-US" sz="1200" kern="1200" baseline="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endParaRPr lang="en-US" sz="1200" kern="1200" baseline="0" dirty="0">
              <a:solidFill>
                <a:schemeClr val="tx1"/>
              </a:solidFill>
              <a:effectLst/>
              <a:latin typeface="+mn-lt"/>
              <a:ea typeface="ＭＳ Ｐゴシック" charset="0"/>
              <a:cs typeface="ＭＳ Ｐゴシック" charset="0"/>
            </a:endParaRPr>
          </a:p>
          <a:p>
            <a:pPr marL="0" lvl="0" indent="0">
              <a:buFont typeface="Arial" panose="020B0604020202020204" pitchFamily="34" charset="0"/>
              <a:buNone/>
            </a:pPr>
            <a:r>
              <a:rPr lang="en-US" sz="1200" kern="1200" baseline="0" dirty="0">
                <a:solidFill>
                  <a:schemeClr val="tx1"/>
                </a:solidFill>
                <a:effectLst/>
                <a:latin typeface="+mn-lt"/>
                <a:ea typeface="ＭＳ Ｐゴシック" charset="0"/>
                <a:cs typeface="ＭＳ Ｐゴシック" charset="0"/>
              </a:rPr>
              <a:t>Now this has improved in many states but there </a:t>
            </a:r>
            <a:r>
              <a:rPr lang="en-US" sz="1200" b="1" kern="1200" baseline="0" dirty="0">
                <a:solidFill>
                  <a:schemeClr val="tx1"/>
                </a:solidFill>
                <a:effectLst/>
                <a:latin typeface="+mn-lt"/>
                <a:ea typeface="ＭＳ Ｐゴシック" charset="0"/>
                <a:cs typeface="ＭＳ Ｐゴシック" charset="0"/>
              </a:rPr>
              <a:t>are</a:t>
            </a:r>
            <a:r>
              <a:rPr lang="en-US" sz="1200" kern="1200" baseline="0" dirty="0">
                <a:solidFill>
                  <a:schemeClr val="tx1"/>
                </a:solidFill>
                <a:effectLst/>
                <a:latin typeface="+mn-lt"/>
                <a:ea typeface="ＭＳ Ｐゴシック" charset="0"/>
                <a:cs typeface="ＭＳ Ｐゴシック" charset="0"/>
              </a:rPr>
              <a:t> opportunities for further improvements.</a:t>
            </a:r>
          </a:p>
          <a:p>
            <a:pPr marL="0" lvl="0" indent="0">
              <a:buFont typeface="Arial" panose="020B0604020202020204" pitchFamily="34" charset="0"/>
              <a:buNone/>
            </a:pPr>
            <a:endParaRPr lang="en-US" sz="1200" kern="1200" baseline="0" dirty="0">
              <a:solidFill>
                <a:schemeClr val="tx1"/>
              </a:solidFill>
              <a:effectLst/>
              <a:latin typeface="+mn-lt"/>
              <a:ea typeface="ＭＳ Ｐゴシック" charset="0"/>
              <a:cs typeface="ＭＳ Ｐゴシック" charset="0"/>
            </a:endParaRPr>
          </a:p>
          <a:p>
            <a:pPr marL="0" lvl="0" indent="0">
              <a:buFont typeface="Arial" panose="020B0604020202020204" pitchFamily="34" charset="0"/>
              <a:buNone/>
            </a:pP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a:defRPr/>
            </a:pPr>
            <a:fld id="{D6026B84-12F3-694B-9E55-968C01CE82AC}" type="slidenum">
              <a:rPr lang="en-US" smtClean="0"/>
              <a:pPr>
                <a:defRPr/>
              </a:pPr>
              <a:t>18</a:t>
            </a:fld>
            <a:endParaRPr lang="en-US" dirty="0"/>
          </a:p>
        </p:txBody>
      </p:sp>
    </p:spTree>
    <p:extLst>
      <p:ext uri="{BB962C8B-B14F-4D97-AF65-F5344CB8AC3E}">
        <p14:creationId xmlns:p14="http://schemas.microsoft.com/office/powerpoint/2010/main" val="3302304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baseline="0" dirty="0">
                <a:solidFill>
                  <a:schemeClr val="tx1"/>
                </a:solidFill>
                <a:effectLst/>
                <a:latin typeface="+mn-lt"/>
                <a:ea typeface="ＭＳ Ｐゴシック" charset="0"/>
                <a:cs typeface="ＭＳ Ｐゴシック" charset="0"/>
              </a:rPr>
              <a:t>Finally, this work could be expanded:</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Collecting data from more states and PAs to provide broader geographic representation, and increased sample size</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Providing technical </a:t>
            </a:r>
            <a:r>
              <a:rPr lang="en-US" sz="1200" kern="1200" baseline="0" dirty="0" err="1">
                <a:solidFill>
                  <a:schemeClr val="tx1"/>
                </a:solidFill>
                <a:effectLst/>
                <a:latin typeface="+mn-lt"/>
                <a:ea typeface="ＭＳ Ｐゴシック" charset="0"/>
                <a:cs typeface="ＭＳ Ｐゴシック" charset="0"/>
              </a:rPr>
              <a:t>assisatnce</a:t>
            </a:r>
            <a:r>
              <a:rPr lang="en-US" sz="1200" kern="1200" baseline="0" dirty="0">
                <a:solidFill>
                  <a:schemeClr val="tx1"/>
                </a:solidFill>
                <a:effectLst/>
                <a:latin typeface="+mn-lt"/>
                <a:ea typeface="ＭＳ Ｐゴシック" charset="0"/>
                <a:cs typeface="ＭＳ Ｐゴシック" charset="0"/>
              </a:rPr>
              <a:t> on improved reporting and measurement and verification to improve the quality of reported information</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Deeper analysis could be done on cost trends (e.g., trying to capture what’s </a:t>
            </a:r>
            <a:r>
              <a:rPr lang="en-US" sz="1200" b="1" kern="1200" baseline="0" dirty="0">
                <a:solidFill>
                  <a:schemeClr val="tx1"/>
                </a:solidFill>
                <a:effectLst/>
                <a:latin typeface="+mn-lt"/>
                <a:ea typeface="ＭＳ Ｐゴシック" charset="0"/>
                <a:cs typeface="ＭＳ Ｐゴシック" charset="0"/>
              </a:rPr>
              <a:t>driving</a:t>
            </a:r>
            <a:r>
              <a:rPr lang="en-US" sz="1200" kern="1200" baseline="0" dirty="0">
                <a:solidFill>
                  <a:schemeClr val="tx1"/>
                </a:solidFill>
                <a:effectLst/>
                <a:latin typeface="+mn-lt"/>
                <a:ea typeface="ＭＳ Ｐゴシック" charset="0"/>
                <a:cs typeface="ＭＳ Ｐゴシック" charset="0"/>
              </a:rPr>
              <a:t> the trends)</a:t>
            </a:r>
          </a:p>
          <a:p>
            <a:pPr marL="628650" lvl="1"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Larger sample size is very important here so that a single PA does not drive results </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A program-level analysis would provide more granularity and insight into the trends we’ve presented here and would help identify drivers in low cost efficiency. We typically conduct program-level analysis for the cost of saving electricity.</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For electric program administrators, we’ve developed a cost curve, plotting the cost of saving energy by program type against its share of portfolio lifetime savings. These curves help illustrate what efficiency resource is available at different costs and how programs contribute to large portfolios. We could also develop these curves for gas efficiency.</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We could also explore potential economies of scale in efficiency, by comparing the cost of saving a </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 to PA size</a:t>
            </a: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Finally, we could include participant costs in our analysis and study the </a:t>
            </a:r>
            <a:r>
              <a:rPr lang="en-US" sz="1200" b="1" kern="1200" baseline="0" dirty="0">
                <a:solidFill>
                  <a:schemeClr val="tx1"/>
                </a:solidFill>
                <a:effectLst/>
                <a:latin typeface="+mn-lt"/>
                <a:ea typeface="ＭＳ Ｐゴシック" charset="0"/>
                <a:cs typeface="ＭＳ Ｐゴシック" charset="0"/>
              </a:rPr>
              <a:t>total</a:t>
            </a:r>
            <a:r>
              <a:rPr lang="en-US" sz="1200" kern="1200" baseline="0" dirty="0">
                <a:solidFill>
                  <a:schemeClr val="tx1"/>
                </a:solidFill>
                <a:effectLst/>
                <a:latin typeface="+mn-lt"/>
                <a:ea typeface="ＭＳ Ｐゴシック" charset="0"/>
                <a:cs typeface="ＭＳ Ｐゴシック" charset="0"/>
              </a:rPr>
              <a:t> cost of natural gas efficiency.</a:t>
            </a:r>
          </a:p>
          <a:p>
            <a:pPr marL="171450" lvl="0" indent="-171450">
              <a:buFont typeface="Arial" panose="020B0604020202020204" pitchFamily="34" charset="0"/>
              <a:buChar char="•"/>
            </a:pPr>
            <a:endParaRPr lang="en-US" sz="1200" kern="1200" baseline="0" dirty="0">
              <a:solidFill>
                <a:schemeClr val="tx1"/>
              </a:solidFill>
              <a:effectLst/>
              <a:latin typeface="+mn-lt"/>
              <a:ea typeface="ＭＳ Ｐゴシック" charset="0"/>
              <a:cs typeface="ＭＳ Ｐゴシック" charset="0"/>
            </a:endParaRPr>
          </a:p>
          <a:p>
            <a:pPr marL="171450" lvl="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We should note, however, that these research ideas are not funded projects, only areas we consider important for understanding the economics of utility ratepayer-funded gas efficiency programs.</a:t>
            </a:r>
          </a:p>
          <a:p>
            <a:pPr marL="171450" lvl="0" indent="-171450">
              <a:buFont typeface="Arial" panose="020B0604020202020204" pitchFamily="34" charset="0"/>
              <a:buChar char="•"/>
            </a:pPr>
            <a:endParaRPr lang="en-US" sz="1200" kern="1200" dirty="0">
              <a:solidFill>
                <a:schemeClr val="tx1"/>
              </a:solidFill>
              <a:effectLst/>
              <a:latin typeface="+mn-lt"/>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19</a:t>
            </a:fld>
            <a:endParaRPr lang="en-US"/>
          </a:p>
        </p:txBody>
      </p:sp>
    </p:spTree>
    <p:extLst>
      <p:ext uri="{BB962C8B-B14F-4D97-AF65-F5344CB8AC3E}">
        <p14:creationId xmlns:p14="http://schemas.microsoft.com/office/powerpoint/2010/main" val="25206417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21</a:t>
            </a:fld>
            <a:endParaRPr lang="en-US" dirty="0"/>
          </a:p>
        </p:txBody>
      </p:sp>
    </p:spTree>
    <p:extLst>
      <p:ext uri="{BB962C8B-B14F-4D97-AF65-F5344CB8AC3E}">
        <p14:creationId xmlns:p14="http://schemas.microsoft.com/office/powerpoint/2010/main" val="3712554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We’re recording the webinar and will post it on our web site.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Because of the large number of participants, everyone is in </a:t>
            </a:r>
            <a:r>
              <a:rPr lang="en-US" sz="1200" i="1" kern="1200" dirty="0">
                <a:solidFill>
                  <a:schemeClr val="tx1"/>
                </a:solidFill>
                <a:effectLst/>
                <a:latin typeface="+mn-lt"/>
                <a:ea typeface="ＭＳ Ｐゴシック" charset="0"/>
                <a:cs typeface="ＭＳ Ｐゴシック" charset="0"/>
              </a:rPr>
              <a:t>listen</a:t>
            </a:r>
            <a:r>
              <a:rPr lang="en-US" sz="1200" kern="1200" dirty="0">
                <a:solidFill>
                  <a:schemeClr val="tx1"/>
                </a:solidFill>
                <a:effectLst/>
                <a:latin typeface="+mn-lt"/>
                <a:ea typeface="ＭＳ Ｐゴシック" charset="0"/>
                <a:cs typeface="ＭＳ Ｐゴシック" charset="0"/>
              </a:rPr>
              <a:t> mode only.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Please use the </a:t>
            </a:r>
            <a:r>
              <a:rPr lang="en-US" sz="1200" b="1" kern="1200" dirty="0">
                <a:solidFill>
                  <a:schemeClr val="tx1"/>
                </a:solidFill>
                <a:effectLst/>
                <a:latin typeface="+mn-lt"/>
                <a:ea typeface="ＭＳ Ｐゴシック" charset="0"/>
                <a:cs typeface="ＭＳ Ｐゴシック" charset="0"/>
              </a:rPr>
              <a:t>Q&amp;A box</a:t>
            </a:r>
            <a:r>
              <a:rPr lang="en-US" sz="1200" kern="1200" dirty="0">
                <a:solidFill>
                  <a:schemeClr val="tx1"/>
                </a:solidFill>
                <a:effectLst/>
                <a:latin typeface="+mn-lt"/>
                <a:ea typeface="ＭＳ Ｐゴシック" charset="0"/>
                <a:cs typeface="ＭＳ Ｐゴシック" charset="0"/>
              </a:rPr>
              <a:t> to send us your questions and comments. You can enter your questions at </a:t>
            </a:r>
            <a:r>
              <a:rPr lang="en-US" sz="1200" i="1" kern="1200" dirty="0">
                <a:solidFill>
                  <a:schemeClr val="tx1"/>
                </a:solidFill>
                <a:effectLst/>
                <a:latin typeface="+mn-lt"/>
                <a:ea typeface="ＭＳ Ｐゴシック" charset="0"/>
                <a:cs typeface="ＭＳ Ｐゴシック" charset="0"/>
              </a:rPr>
              <a:t>any</a:t>
            </a:r>
            <a:r>
              <a:rPr lang="en-US" sz="1200" kern="1200" dirty="0">
                <a:solidFill>
                  <a:schemeClr val="tx1"/>
                </a:solidFill>
                <a:effectLst/>
                <a:latin typeface="+mn-lt"/>
                <a:ea typeface="ＭＳ Ｐゴシック" charset="0"/>
                <a:cs typeface="ＭＳ Ｐゴシック" charset="0"/>
              </a:rPr>
              <a:t> time. We’ll answer as many as we can, following the presentations. </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I’ll then moderate Q&amp;A with the authors.</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sz="1200" kern="1200" dirty="0">
                <a:solidFill>
                  <a:schemeClr val="tx1"/>
                </a:solidFill>
                <a:effectLst/>
                <a:latin typeface="+mn-lt"/>
                <a:ea typeface="ＭＳ Ｐゴシック" charset="0"/>
                <a:cs typeface="ＭＳ Ｐゴシック" charset="0"/>
              </a:rPr>
              <a:t>The report and webinar slides are posted at the web site shown</a:t>
            </a:r>
            <a:r>
              <a:rPr lang="en-US" sz="1200" b="0" kern="1200" dirty="0">
                <a:solidFill>
                  <a:schemeClr val="tx1"/>
                </a:solidFill>
                <a:effectLst/>
                <a:latin typeface="+mn-lt"/>
                <a:ea typeface="ＭＳ Ｐゴシック" charset="0"/>
                <a:cs typeface="ＭＳ Ｐゴシック" charset="0"/>
              </a:rPr>
              <a:t>. Or</a:t>
            </a:r>
            <a:r>
              <a:rPr lang="en-US" b="0" dirty="0"/>
              <a:t> search on cost of saving electricity at </a:t>
            </a:r>
            <a:r>
              <a:rPr lang="en-US" b="0" dirty="0" err="1"/>
              <a:t>lbl.gov</a:t>
            </a:r>
            <a:r>
              <a:rPr lang="en-US" b="0" dirty="0"/>
              <a:t>.</a:t>
            </a:r>
          </a:p>
          <a:p>
            <a:pPr marL="171450" lvl="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Following the webinar, we'll post a recording.</a:t>
            </a:r>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2</a:t>
            </a:fld>
            <a:endParaRPr lang="en-US" dirty="0"/>
          </a:p>
        </p:txBody>
      </p:sp>
    </p:spTree>
    <p:extLst>
      <p:ext uri="{BB962C8B-B14F-4D97-AF65-F5344CB8AC3E}">
        <p14:creationId xmlns:p14="http://schemas.microsoft.com/office/powerpoint/2010/main" val="1783662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CSE is</a:t>
            </a:r>
          </a:p>
          <a:p>
            <a:endParaRPr lang="en-US" dirty="0"/>
          </a:p>
          <a:p>
            <a:r>
              <a:rPr lang="en-US" dirty="0"/>
              <a:t>Understanding the COSE NG is important for a number of reasons</a:t>
            </a:r>
            <a:r>
              <a:rPr lang="en-US" baseline="0" dirty="0"/>
              <a:t>: </a:t>
            </a:r>
          </a:p>
          <a:p>
            <a:pPr marL="171450" indent="-171450">
              <a:buFont typeface="Arial" panose="020B0604020202020204" pitchFamily="34" charset="0"/>
              <a:buChar char="•"/>
            </a:pPr>
            <a:r>
              <a:rPr lang="en-US" baseline="0" dirty="0"/>
              <a:t>First, NG EE can help provide services at the most affordable cost </a:t>
            </a:r>
          </a:p>
          <a:p>
            <a:pPr marL="171450" indent="-171450">
              <a:buFont typeface="Arial" panose="020B0604020202020204" pitchFamily="34" charset="0"/>
              <a:buChar char="•"/>
            </a:pPr>
            <a:r>
              <a:rPr lang="en-US" baseline="0" dirty="0"/>
              <a:t>So understanding the cost of efficiency can help with integrated resource planning and with projecting efficiency’s impact on forecasts, </a:t>
            </a:r>
          </a:p>
          <a:p>
            <a:pPr marL="171450" indent="-171450">
              <a:buFont typeface="Arial" panose="020B0604020202020204" pitchFamily="34" charset="0"/>
              <a:buChar char="•"/>
            </a:pPr>
            <a:r>
              <a:rPr lang="en-US" baseline="0" dirty="0"/>
              <a:t>It can be used to screen NG EE as an alternative resource, and as a consideration for targeting markets, end-uses and measures, </a:t>
            </a:r>
          </a:p>
          <a:p>
            <a:pPr marL="171450" indent="-171450">
              <a:buFont typeface="Arial" panose="020B0604020202020204" pitchFamily="34" charset="0"/>
              <a:buChar char="•"/>
            </a:pPr>
            <a:r>
              <a:rPr lang="en-US" baseline="0" dirty="0"/>
              <a:t>As well as for evaluating how program costs are likely to change over time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a:xfrm>
            <a:off x="5283429" y="6645969"/>
            <a:ext cx="4043135" cy="349347"/>
          </a:xfrm>
          <a:prstGeom prst="rect">
            <a:avLst/>
          </a:prstGeom>
        </p:spPr>
        <p:txBody>
          <a:bodyPr/>
          <a:lstStyle/>
          <a:p>
            <a:pPr fontAlgn="base">
              <a:spcBef>
                <a:spcPct val="0"/>
              </a:spcBef>
              <a:spcAft>
                <a:spcPct val="0"/>
              </a:spcAft>
            </a:pPr>
            <a:fld id="{38D15E5A-FBA9-4EE1-9020-807D73720D38}" type="slidenum">
              <a:rPr lang="en-US" smtClean="0">
                <a:solidFill>
                  <a:srgbClr val="000000"/>
                </a:solidFill>
                <a:latin typeface="Arial" charset="0"/>
              </a:rPr>
              <a:pPr fontAlgn="base">
                <a:spcBef>
                  <a:spcPct val="0"/>
                </a:spcBef>
                <a:spcAft>
                  <a:spcPct val="0"/>
                </a:spcAft>
              </a:pPr>
              <a:t>3</a:t>
            </a:fld>
            <a:endParaRPr lang="en-US" dirty="0">
              <a:solidFill>
                <a:srgbClr val="000000"/>
              </a:solidFill>
              <a:latin typeface="Arial" charset="0"/>
            </a:endParaRPr>
          </a:p>
        </p:txBody>
      </p:sp>
    </p:spTree>
    <p:extLst>
      <p:ext uri="{BB962C8B-B14F-4D97-AF65-F5344CB8AC3E}">
        <p14:creationId xmlns:p14="http://schemas.microsoft.com/office/powerpoint/2010/main" val="3450844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ＭＳ Ｐゴシック" charset="0"/>
                <a:cs typeface="ＭＳ Ｐゴシック" charset="0"/>
              </a:rPr>
              <a:t>Berkeley Lab has studied what it costs to save energy</a:t>
            </a:r>
            <a:r>
              <a:rPr lang="en-US" sz="1200" kern="1200" baseline="0" dirty="0">
                <a:solidFill>
                  <a:schemeClr val="tx1"/>
                </a:solidFill>
                <a:effectLst/>
                <a:latin typeface="+mn-lt"/>
                <a:ea typeface="ＭＳ Ｐゴシック" charset="0"/>
                <a:cs typeface="ＭＳ Ｐゴシック" charset="0"/>
              </a:rPr>
              <a:t> for the better part of the last decade. </a:t>
            </a:r>
          </a:p>
          <a:p>
            <a:pPr marL="17145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We first produced a typology of efficiency programs based on market sector, technology, program design or delivery approach; then we began collecting and analyzing data from utility regulatory filings</a:t>
            </a:r>
          </a:p>
          <a:p>
            <a:pPr marL="171450"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Our analyses have largely focused on </a:t>
            </a:r>
            <a:r>
              <a:rPr lang="en-US" sz="1200" b="1" kern="1200" baseline="0" dirty="0">
                <a:solidFill>
                  <a:schemeClr val="tx1"/>
                </a:solidFill>
                <a:effectLst/>
                <a:latin typeface="+mn-lt"/>
                <a:ea typeface="ＭＳ Ｐゴシック" charset="0"/>
                <a:cs typeface="ＭＳ Ｐゴシック" charset="0"/>
              </a:rPr>
              <a:t>electricity</a:t>
            </a:r>
            <a:r>
              <a:rPr lang="en-US" sz="1200" kern="1200" baseline="0" dirty="0">
                <a:solidFill>
                  <a:schemeClr val="tx1"/>
                </a:solidFill>
                <a:effectLst/>
                <a:latin typeface="+mn-lt"/>
                <a:ea typeface="ＭＳ Ｐゴシック" charset="0"/>
                <a:cs typeface="ＭＳ Ｐゴシック" charset="0"/>
              </a:rPr>
              <a:t> at </a:t>
            </a:r>
            <a:r>
              <a:rPr lang="en-US" sz="1200" b="1" kern="1200" baseline="0" dirty="0">
                <a:solidFill>
                  <a:schemeClr val="tx1"/>
                </a:solidFill>
                <a:effectLst/>
                <a:latin typeface="+mn-lt"/>
                <a:ea typeface="ＭＳ Ｐゴシック" charset="0"/>
                <a:cs typeface="ＭＳ Ｐゴシック" charset="0"/>
              </a:rPr>
              <a:t>investor-owne</a:t>
            </a:r>
            <a:r>
              <a:rPr lang="en-US" sz="1200" kern="1200" baseline="0" dirty="0">
                <a:solidFill>
                  <a:schemeClr val="tx1"/>
                </a:solidFill>
                <a:effectLst/>
                <a:latin typeface="+mn-lt"/>
                <a:ea typeface="ＭＳ Ｐゴシック" charset="0"/>
                <a:cs typeface="ＭＳ Ｐゴシック" charset="0"/>
              </a:rPr>
              <a:t>d utilities (e.g., our most recent report on saving a kWh came out in June 2018) but in the past few years we have expanded our focus to include </a:t>
            </a:r>
          </a:p>
          <a:p>
            <a:pPr marL="628650" lvl="1"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the cost of saving electricity during times of </a:t>
            </a:r>
            <a:r>
              <a:rPr lang="en-US" sz="1200" b="1" kern="1200" baseline="0" dirty="0">
                <a:solidFill>
                  <a:schemeClr val="tx1"/>
                </a:solidFill>
                <a:effectLst/>
                <a:latin typeface="+mn-lt"/>
                <a:ea typeface="ＭＳ Ｐゴシック" charset="0"/>
                <a:cs typeface="ＭＳ Ｐゴシック" charset="0"/>
              </a:rPr>
              <a:t>peak demand</a:t>
            </a:r>
            <a:r>
              <a:rPr lang="en-US" sz="1200" b="0" kern="1200" baseline="0" dirty="0">
                <a:solidFill>
                  <a:schemeClr val="tx1"/>
                </a:solidFill>
                <a:effectLst/>
                <a:latin typeface="+mn-lt"/>
                <a:ea typeface="ＭＳ Ｐゴシック" charset="0"/>
                <a:cs typeface="ＭＳ Ｐゴシック" charset="0"/>
              </a:rPr>
              <a:t> </a:t>
            </a:r>
            <a:r>
              <a:rPr lang="en-US" sz="1200" b="0" strike="noStrike" kern="1200" baseline="0" dirty="0">
                <a:solidFill>
                  <a:schemeClr val="tx1"/>
                </a:solidFill>
                <a:effectLst/>
                <a:latin typeface="+mn-lt"/>
                <a:ea typeface="ＭＳ Ｐゴシック" charset="0"/>
                <a:cs typeface="ＭＳ Ｐゴシック" charset="0"/>
              </a:rPr>
              <a:t>(</a:t>
            </a:r>
            <a:r>
              <a:rPr lang="en-US" sz="1200" strike="noStrike" kern="1200" baseline="0" dirty="0">
                <a:solidFill>
                  <a:schemeClr val="tx1"/>
                </a:solidFill>
                <a:effectLst/>
                <a:latin typeface="+mn-lt"/>
                <a:ea typeface="ＭＳ Ｐゴシック" charset="0"/>
                <a:cs typeface="ＭＳ Ｐゴシック" charset="0"/>
              </a:rPr>
              <a:t>we published a report on this last year covering 9 states and we are currently working on an expanded analysis)</a:t>
            </a:r>
          </a:p>
          <a:p>
            <a:pPr marL="628650" lvl="1"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The cost of saving electricity at </a:t>
            </a:r>
            <a:r>
              <a:rPr lang="en-US" sz="1200" b="1" kern="1200" baseline="0" dirty="0">
                <a:solidFill>
                  <a:schemeClr val="tx1"/>
                </a:solidFill>
                <a:effectLst/>
                <a:latin typeface="+mn-lt"/>
                <a:ea typeface="ＭＳ Ｐゴシック" charset="0"/>
                <a:cs typeface="ＭＳ Ｐゴシック" charset="0"/>
              </a:rPr>
              <a:t>publicly owned </a:t>
            </a:r>
            <a:r>
              <a:rPr lang="en-US" sz="1200" kern="1200" baseline="0" dirty="0">
                <a:solidFill>
                  <a:schemeClr val="tx1"/>
                </a:solidFill>
                <a:effectLst/>
                <a:latin typeface="+mn-lt"/>
                <a:ea typeface="ＭＳ Ｐゴシック" charset="0"/>
                <a:cs typeface="ＭＳ Ｐゴシック" charset="0"/>
              </a:rPr>
              <a:t>utilities, which we recently published a report on </a:t>
            </a:r>
            <a:r>
              <a:rPr lang="en-US" sz="1200" strike="noStrike" kern="1200" baseline="0" dirty="0">
                <a:solidFill>
                  <a:schemeClr val="tx1"/>
                </a:solidFill>
                <a:effectLst/>
                <a:latin typeface="+mn-lt"/>
                <a:ea typeface="ＭＳ Ｐゴシック" charset="0"/>
                <a:cs typeface="ＭＳ Ｐゴシック" charset="0"/>
              </a:rPr>
              <a:t>(also at the end of last year), that covers 219 utilities in 14 states</a:t>
            </a:r>
          </a:p>
          <a:p>
            <a:pPr marL="628650" lvl="1" indent="-171450">
              <a:buFont typeface="Arial" panose="020B0604020202020204" pitchFamily="34" charset="0"/>
              <a:buChar char="•"/>
            </a:pPr>
            <a:r>
              <a:rPr lang="en-US" sz="1200" kern="1200" baseline="0" dirty="0">
                <a:solidFill>
                  <a:schemeClr val="tx1"/>
                </a:solidFill>
                <a:effectLst/>
                <a:latin typeface="+mn-lt"/>
                <a:ea typeface="ＭＳ Ｐゴシック" charset="0"/>
                <a:cs typeface="ＭＳ Ｐゴシック" charset="0"/>
              </a:rPr>
              <a:t>And following up on our previous analysis of the cost of saving </a:t>
            </a:r>
            <a:r>
              <a:rPr lang="en-US" sz="1200" b="1" kern="1200" baseline="0" dirty="0">
                <a:solidFill>
                  <a:schemeClr val="tx1"/>
                </a:solidFill>
                <a:effectLst/>
                <a:latin typeface="+mn-lt"/>
                <a:ea typeface="ＭＳ Ｐゴシック" charset="0"/>
                <a:cs typeface="ＭＳ Ｐゴシック" charset="0"/>
              </a:rPr>
              <a:t>NG</a:t>
            </a:r>
            <a:r>
              <a:rPr lang="en-US" sz="1200" kern="1200" baseline="0" dirty="0">
                <a:solidFill>
                  <a:schemeClr val="tx1"/>
                </a:solidFill>
                <a:effectLst/>
                <a:latin typeface="+mn-lt"/>
                <a:ea typeface="ＭＳ Ｐゴシック" charset="0"/>
                <a:cs typeface="ＭＳ Ｐゴシック" charset="0"/>
              </a:rPr>
              <a:t>, we have a </a:t>
            </a:r>
            <a:r>
              <a:rPr lang="en-US" sz="1200" b="1" kern="1200" baseline="0" dirty="0">
                <a:solidFill>
                  <a:schemeClr val="tx1"/>
                </a:solidFill>
                <a:effectLst/>
                <a:latin typeface="+mn-lt"/>
                <a:ea typeface="ＭＳ Ｐゴシック" charset="0"/>
                <a:cs typeface="ＭＳ Ｐゴシック" charset="0"/>
              </a:rPr>
              <a:t>new</a:t>
            </a:r>
            <a:r>
              <a:rPr lang="en-US" sz="1200" kern="1200" baseline="0" dirty="0">
                <a:solidFill>
                  <a:schemeClr val="tx1"/>
                </a:solidFill>
                <a:effectLst/>
                <a:latin typeface="+mn-lt"/>
                <a:ea typeface="ＭＳ Ｐゴシック" charset="0"/>
                <a:cs typeface="ＭＳ Ｐゴシック" charset="0"/>
              </a:rPr>
              <a:t> analysis on NG </a:t>
            </a:r>
            <a:r>
              <a:rPr lang="en-US" sz="1200" kern="1200" baseline="0" dirty="0" err="1">
                <a:solidFill>
                  <a:schemeClr val="tx1"/>
                </a:solidFill>
                <a:effectLst/>
                <a:latin typeface="+mn-lt"/>
                <a:ea typeface="ＭＳ Ｐゴシック" charset="0"/>
                <a:cs typeface="ＭＳ Ｐゴシック" charset="0"/>
              </a:rPr>
              <a:t>svgs</a:t>
            </a:r>
            <a:r>
              <a:rPr lang="en-US" sz="1200" kern="1200" baseline="0" dirty="0">
                <a:solidFill>
                  <a:schemeClr val="tx1"/>
                </a:solidFill>
                <a:effectLst/>
                <a:latin typeface="+mn-lt"/>
                <a:ea typeface="ＭＳ Ｐゴシック" charset="0"/>
                <a:cs typeface="ＭＳ Ｐゴシック" charset="0"/>
              </a:rPr>
              <a:t> that is in the process of being finalized for publication now. That’s the study I would like to tell you about today</a:t>
            </a:r>
            <a:endParaRPr lang="en-US" sz="1200" kern="1200" dirty="0">
              <a:solidFill>
                <a:schemeClr val="tx1"/>
              </a:solidFill>
              <a:effectLst/>
              <a:latin typeface="+mn-lt"/>
              <a:ea typeface="ＭＳ Ｐゴシック" charset="0"/>
              <a:cs typeface="ＭＳ Ｐゴシック" charset="0"/>
            </a:endParaRP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t>
            </a:r>
          </a:p>
          <a:p>
            <a:r>
              <a:rPr lang="en-US" sz="1200" kern="1200" dirty="0">
                <a:solidFill>
                  <a:schemeClr val="tx1"/>
                </a:solidFill>
                <a:effectLst/>
                <a:latin typeface="+mn-lt"/>
                <a:ea typeface="ＭＳ Ｐゴシック" charset="0"/>
                <a:cs typeface="ＭＳ Ｐゴシック" charset="0"/>
              </a:rPr>
              <a:t>We’ve conducted research on cost performance of efficiency programs for investor-owned utilities for nearly a decade. We published our most recent report on the cost of saving a kilowatt-hour in June 2018, spanning 116 utilities and other program administrators in 41 states through 2015. The work covers the cost to the program administrator, as well as the total cost, including participant costs. Analysis is at the program, market sector, regional and national levels.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We recently published a first-of-its-kind analysis of the cost of saving a kilowatt-hour during times of peak demand. This initial work spanned 9 states through 2017. We’re now expanding that analysis, so look for an update later this year.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Our new study on the cost of saving electricity for publicly owned utilities is at the market sector level — residential, commercial and industrial, low-income, and cross-cutting programs. It covers 111 program administrators representing 219 utilities in 14 states for the period 2012 to 2017. Some program administrators serve multiple utilities.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Altogether, our cost of saving electricity database has 13,000 program years of data, and it’s growing. You can see here the types of data we collect: annual savings, budgets &amp; expenditures, </a:t>
            </a:r>
          </a:p>
          <a:p>
            <a:r>
              <a:rPr lang="en-US" sz="1200" kern="1200" dirty="0">
                <a:solidFill>
                  <a:schemeClr val="tx1"/>
                </a:solidFill>
                <a:effectLst/>
                <a:latin typeface="+mn-lt"/>
                <a:ea typeface="ＭＳ Ｐゴシック" charset="0"/>
                <a:cs typeface="ＭＳ Ｐゴシック" charset="0"/>
              </a:rPr>
              <a:t>program type, average measure lifetimes and more.</a:t>
            </a:r>
          </a:p>
          <a:p>
            <a:pPr marL="0" lvl="1" defTabSz="931774" fontAlgn="auto">
              <a:spcBef>
                <a:spcPts val="0"/>
              </a:spcBef>
              <a:spcAft>
                <a:spcPts val="0"/>
              </a:spcAft>
              <a:defRPr/>
            </a:pPr>
            <a:endParaRPr lang="en-US" dirty="0"/>
          </a:p>
          <a:p>
            <a:pPr marL="0" lvl="1" defTabSz="931774" fontAlgn="auto">
              <a:spcBef>
                <a:spcPts val="0"/>
              </a:spcBef>
              <a:spcAft>
                <a:spcPts val="0"/>
              </a:spcAft>
              <a:defRPr/>
            </a:pPr>
            <a:endParaRPr lang="en-US" dirty="0"/>
          </a:p>
          <a:p>
            <a:pPr marL="171450" marR="0" lvl="1" indent="-171450" algn="l" defTabSz="914400" rtl="0" eaLnBrk="1" fontAlgn="base" latinLnBrk="0" hangingPunct="1">
              <a:lnSpc>
                <a:spcPct val="88000"/>
              </a:lnSpc>
              <a:spcBef>
                <a:spcPct val="40000"/>
              </a:spcBef>
              <a:spcAft>
                <a:spcPct val="0"/>
              </a:spcAft>
              <a:buClrTx/>
              <a:buSzTx/>
              <a:buFont typeface="Arial" panose="020B0604020202020204" pitchFamily="34" charset="0"/>
              <a:buChar char="•"/>
              <a:tabLst/>
              <a:defRPr/>
            </a:pPr>
            <a:r>
              <a:rPr lang="en-US" baseline="0" dirty="0">
                <a:solidFill>
                  <a:schemeClr val="tx2">
                    <a:lumMod val="50000"/>
                  </a:schemeClr>
                </a:solidFill>
              </a:rPr>
              <a:t>We classify every program according to this typology. </a:t>
            </a:r>
            <a:r>
              <a:rPr lang="en-US" dirty="0"/>
              <a:t>There are </a:t>
            </a:r>
            <a:r>
              <a:rPr lang="en-US" baseline="0" dirty="0"/>
              <a:t>65 detailed program categories consolidated into 27 simplified categories and then into market sectors. </a:t>
            </a:r>
            <a:r>
              <a:rPr lang="en-US" sz="1200" kern="1200" dirty="0">
                <a:solidFill>
                  <a:schemeClr val="tx1"/>
                </a:solidFill>
                <a:effectLst/>
                <a:latin typeface="+mn-lt"/>
                <a:ea typeface="ＭＳ Ｐゴシック" charset="0"/>
                <a:cs typeface="+mn-cs"/>
              </a:rPr>
              <a:t>What you see here is just a sample. </a:t>
            </a:r>
            <a:br>
              <a:rPr lang="en-US" sz="1200" kern="1200" dirty="0">
                <a:solidFill>
                  <a:schemeClr val="tx1"/>
                </a:solidFill>
                <a:effectLst/>
                <a:latin typeface="+mn-lt"/>
                <a:ea typeface="ＭＳ Ｐゴシック" charset="0"/>
                <a:cs typeface="+mn-cs"/>
              </a:rPr>
            </a:br>
            <a:endParaRPr lang="en-US" baseline="0" dirty="0">
              <a:solidFill>
                <a:schemeClr val="tx2">
                  <a:lumMod val="50000"/>
                </a:schemeClr>
              </a:solidFill>
            </a:endParaRPr>
          </a:p>
          <a:p>
            <a:pPr marL="171450" marR="0" lvl="1" indent="-171450" algn="l" defTabSz="914400" rtl="0" eaLnBrk="1" fontAlgn="base" latinLnBrk="0" hangingPunct="1">
              <a:lnSpc>
                <a:spcPct val="88000"/>
              </a:lnSpc>
              <a:spcBef>
                <a:spcPct val="40000"/>
              </a:spcBef>
              <a:spcAft>
                <a:spcPct val="0"/>
              </a:spcAft>
              <a:buClrTx/>
              <a:buSzTx/>
              <a:buFont typeface="Arial" panose="020B0604020202020204" pitchFamily="34" charset="0"/>
              <a:buChar char="•"/>
              <a:tabLst/>
              <a:defRPr/>
            </a:pPr>
            <a:r>
              <a:rPr lang="en-US" baseline="0" dirty="0">
                <a:solidFill>
                  <a:schemeClr val="tx2">
                    <a:lumMod val="50000"/>
                  </a:schemeClr>
                </a:solidFill>
              </a:rPr>
              <a:t>Each program type is defined </a:t>
            </a:r>
            <a:r>
              <a:rPr lang="en-US" sz="1200" dirty="0"/>
              <a:t>by market sector and technology, design or delivery approach.</a:t>
            </a:r>
            <a:r>
              <a:rPr lang="en-US" sz="1200" baseline="0" dirty="0"/>
              <a:t> </a:t>
            </a:r>
            <a:endParaRPr lang="en-US" dirty="0"/>
          </a:p>
        </p:txBody>
      </p:sp>
      <p:sp>
        <p:nvSpPr>
          <p:cNvPr id="4" name="Slide Number Placeholder 3"/>
          <p:cNvSpPr>
            <a:spLocks noGrp="1"/>
          </p:cNvSpPr>
          <p:nvPr>
            <p:ph type="sldNum" sz="quarter" idx="10"/>
          </p:nvPr>
        </p:nvSpPr>
        <p:spPr>
          <a:xfrm>
            <a:off x="5283429" y="6645969"/>
            <a:ext cx="4043135" cy="349347"/>
          </a:xfrm>
          <a:prstGeom prst="rect">
            <a:avLst/>
          </a:prstGeom>
        </p:spPr>
        <p:txBody>
          <a:bodyPr/>
          <a:lstStyle/>
          <a:p>
            <a:pPr fontAlgn="base">
              <a:spcBef>
                <a:spcPct val="0"/>
              </a:spcBef>
              <a:spcAft>
                <a:spcPct val="0"/>
              </a:spcAft>
            </a:pPr>
            <a:fld id="{38D15E5A-FBA9-4EE1-9020-807D73720D38}" type="slidenum">
              <a:rPr lang="en-US" smtClean="0">
                <a:solidFill>
                  <a:srgbClr val="000000"/>
                </a:solidFill>
                <a:latin typeface="Arial" charset="0"/>
              </a:rPr>
              <a:pPr fontAlgn="base">
                <a:spcBef>
                  <a:spcPct val="0"/>
                </a:spcBef>
                <a:spcAft>
                  <a:spcPct val="0"/>
                </a:spcAft>
              </a:pPr>
              <a:t>4</a:t>
            </a:fld>
            <a:endParaRPr lang="en-US" dirty="0">
              <a:solidFill>
                <a:srgbClr val="000000"/>
              </a:solidFill>
              <a:latin typeface="Arial" charset="0"/>
            </a:endParaRPr>
          </a:p>
        </p:txBody>
      </p:sp>
    </p:spTree>
    <p:extLst>
      <p:ext uri="{BB962C8B-B14F-4D97-AF65-F5344CB8AC3E}">
        <p14:creationId xmlns:p14="http://schemas.microsoft.com/office/powerpoint/2010/main" val="10225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Thanks Lisa and hi everyone.  Great to be able to have this opportunity to help present Berkeley Lab’s research on the program administrator’s cost of saving natural gas through energy efficiency.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Before Sean and Greg get into the results I am going to provide a bit of context for understanding and interpreting the results, letting you know about our data collection for this work and define what we man by levelized cost of saving gas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First some context -  Like other aspects of life, questions come down to ‘as compared to what?’ So for the cost of saving natural gas, in a given jurisdiction it can be compared to the avoided costs for that jurisdiction.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Lets start with a consumer point of view, during our study period of 2012-2017 according to the Energy Information Administration (EIA), the National average retail price of gas during our study period was about a dollar a therm. And as you know,  retail prices include the commodity cost as well as transportation, delivery and storage costs. Some jurisdictions also include avoided environmental costs and avoided gas price risks.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As another point of comparison, the average </a:t>
            </a:r>
            <a:r>
              <a:rPr lang="en-US" sz="1200" kern="1200" dirty="0" err="1">
                <a:solidFill>
                  <a:schemeClr val="tx1"/>
                </a:solidFill>
                <a:effectLst/>
                <a:latin typeface="+mn-lt"/>
                <a:ea typeface="ＭＳ Ｐゴシック" charset="0"/>
                <a:cs typeface="ＭＳ Ｐゴシック" charset="0"/>
              </a:rPr>
              <a:t>citygate</a:t>
            </a:r>
            <a:r>
              <a:rPr lang="en-US" sz="1200" kern="1200" dirty="0">
                <a:solidFill>
                  <a:schemeClr val="tx1"/>
                </a:solidFill>
                <a:effectLst/>
                <a:latin typeface="+mn-lt"/>
                <a:ea typeface="ＭＳ Ｐゴシック" charset="0"/>
                <a:cs typeface="ＭＳ Ｐゴシック" charset="0"/>
              </a:rPr>
              <a:t> price during this period was about $0.45/therm.  Citygate prices are like a wholesale price for distribution utilities – </a:t>
            </a:r>
            <a:r>
              <a:rPr lang="en-US" sz="1200" kern="1200" dirty="0" err="1">
                <a:solidFill>
                  <a:schemeClr val="tx1"/>
                </a:solidFill>
                <a:effectLst/>
                <a:latin typeface="+mn-lt"/>
                <a:ea typeface="ＭＳ Ｐゴシック" charset="0"/>
                <a:cs typeface="ＭＳ Ｐゴシック" charset="0"/>
              </a:rPr>
              <a:t>citygate</a:t>
            </a:r>
            <a:r>
              <a:rPr lang="en-US" sz="1200" kern="1200" dirty="0">
                <a:solidFill>
                  <a:schemeClr val="tx1"/>
                </a:solidFill>
                <a:effectLst/>
                <a:latin typeface="+mn-lt"/>
                <a:ea typeface="ＭＳ Ｐゴシック" charset="0"/>
                <a:cs typeface="ＭＳ Ｐゴシック" charset="0"/>
              </a:rPr>
              <a:t> being A point or measuring station at which a distributing gas utility receives gas from a natural gas pipeline company or transmission system.  So, the cost of natural gas to the distribution utility (such as </a:t>
            </a:r>
            <a:r>
              <a:rPr lang="en-US" sz="1200" kern="1200" dirty="0" err="1">
                <a:solidFill>
                  <a:schemeClr val="tx1"/>
                </a:solidFill>
                <a:effectLst/>
                <a:latin typeface="+mn-lt"/>
                <a:ea typeface="ＭＳ Ｐゴシック" charset="0"/>
                <a:cs typeface="ＭＳ Ｐゴシック" charset="0"/>
              </a:rPr>
              <a:t>citygate</a:t>
            </a:r>
            <a:r>
              <a:rPr lang="en-US" sz="1200" kern="1200" dirty="0">
                <a:solidFill>
                  <a:schemeClr val="tx1"/>
                </a:solidFill>
                <a:effectLst/>
                <a:latin typeface="+mn-lt"/>
                <a:ea typeface="ＭＳ Ｐゴシック" charset="0"/>
                <a:cs typeface="ＭＳ Ｐゴシック" charset="0"/>
              </a:rPr>
              <a:t> prices) are an approximate proxy for identifying what a utility would pay for natural gas versus paying for it not to be consumed (PA CSE).  Of course that may not include other costs such as profits or environmental costs or distribution costs that eventually get one to a retail price. So that is some context on the dollar values we’ll be talking about on this webinar.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Now, some other context relates to – why does this matter. It matters as noted on this slide as reported by the American Gas Association - U.S. households and businesses spent approximately $65 billion on utility-supplied natural gas in 2018.  And to address efficiency opportunities, U.S. natural gas utilities spend about $1.3 billion a year on energy efficiency programs.</a:t>
            </a:r>
            <a:r>
              <a:rPr lang="en-US" sz="1200" kern="1200" baseline="30000" dirty="0">
                <a:solidFill>
                  <a:schemeClr val="tx1"/>
                </a:solidFill>
                <a:effectLst/>
                <a:latin typeface="+mn-lt"/>
                <a:ea typeface="ＭＳ Ｐゴシック" charset="0"/>
                <a:cs typeface="ＭＳ Ｐゴシック" charset="0"/>
              </a:rPr>
              <a:t> </a:t>
            </a:r>
            <a:r>
              <a:rPr lang="en-US" sz="1200" kern="1200" dirty="0">
                <a:solidFill>
                  <a:schemeClr val="tx1"/>
                </a:solidFill>
                <a:effectLst/>
                <a:latin typeface="+mn-lt"/>
                <a:ea typeface="ＭＳ Ｐゴシック" charset="0"/>
                <a:cs typeface="ＭＳ Ｐゴシック" charset="0"/>
              </a:rPr>
              <a:t> Thus, we spend a lot on natural gas in this country and a lot on trying to cost-effectively be efficient, and understanding what we are paying on a per unit basis for this efficiency is important, as Lisa pointed out, to determine the best options for investment in consuming or savings natural gas.  </a:t>
            </a:r>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5</a:t>
            </a:fld>
            <a:endParaRPr lang="en-US"/>
          </a:p>
        </p:txBody>
      </p:sp>
    </p:spTree>
    <p:extLst>
      <p:ext uri="{BB962C8B-B14F-4D97-AF65-F5344CB8AC3E}">
        <p14:creationId xmlns:p14="http://schemas.microsoft.com/office/powerpoint/2010/main" val="3482524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In this new study, Berkeley Lab collected publicly available cost and savings data for 2012-2017 reported by IOUs and other program administrators (PAs) in a dozen representative states.  The data analyses we were able to do with these data are at the </a:t>
            </a:r>
            <a:r>
              <a:rPr lang="en-US" sz="1200" b="1" kern="1200" dirty="0">
                <a:solidFill>
                  <a:schemeClr val="tx1"/>
                </a:solidFill>
                <a:effectLst/>
                <a:latin typeface="+mn-lt"/>
                <a:ea typeface="ＭＳ Ｐゴシック" charset="0"/>
                <a:cs typeface="ＭＳ Ｐゴシック" charset="0"/>
              </a:rPr>
              <a:t>sector</a:t>
            </a:r>
            <a:r>
              <a:rPr lang="en-US" sz="1200" kern="1200" dirty="0">
                <a:solidFill>
                  <a:schemeClr val="tx1"/>
                </a:solidFill>
                <a:effectLst/>
                <a:latin typeface="+mn-lt"/>
                <a:ea typeface="ＭＳ Ｐゴシック" charset="0"/>
                <a:cs typeface="ＭＳ Ｐゴシック" charset="0"/>
              </a:rPr>
              <a:t> level for the three core sectors for natural gas use: residential, low income, and commercial and industrial (C&amp;I) - and at the </a:t>
            </a:r>
            <a:r>
              <a:rPr lang="en-US" sz="1200" b="1" kern="1200" dirty="0">
                <a:solidFill>
                  <a:schemeClr val="tx1"/>
                </a:solidFill>
                <a:effectLst/>
                <a:latin typeface="+mn-lt"/>
                <a:ea typeface="ＭＳ Ｐゴシック" charset="0"/>
                <a:cs typeface="ＭＳ Ｐゴシック" charset="0"/>
              </a:rPr>
              <a:t>portfolio</a:t>
            </a:r>
            <a:r>
              <a:rPr lang="en-US" sz="1200" kern="1200" dirty="0">
                <a:solidFill>
                  <a:schemeClr val="tx1"/>
                </a:solidFill>
                <a:effectLst/>
                <a:latin typeface="+mn-lt"/>
                <a:ea typeface="ＭＳ Ｐゴシック" charset="0"/>
                <a:cs typeface="ＭＳ Ｐゴシック" charset="0"/>
              </a:rPr>
              <a:t> level (which includes savings and costs for all sectors).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We prioritized data collection among states and PAs where our effort would go farthest in achieving objectives for data coverage, using the following criteria:</a:t>
            </a:r>
          </a:p>
          <a:p>
            <a:pPr lvl="0"/>
            <a:r>
              <a:rPr lang="en-US" sz="1200" i="1" kern="1200" dirty="0">
                <a:solidFill>
                  <a:schemeClr val="tx1"/>
                </a:solidFill>
                <a:effectLst/>
                <a:latin typeface="+mn-lt"/>
                <a:ea typeface="ＭＳ Ｐゴシック" charset="0"/>
                <a:cs typeface="ＭＳ Ｐゴシック" charset="0"/>
              </a:rPr>
              <a:t>Geographic diversity</a:t>
            </a:r>
            <a:r>
              <a:rPr lang="en-US" sz="1200" kern="1200" dirty="0">
                <a:solidFill>
                  <a:schemeClr val="tx1"/>
                </a:solidFill>
                <a:effectLst/>
                <a:latin typeface="+mn-lt"/>
                <a:ea typeface="ＭＳ Ｐゴシック" charset="0"/>
                <a:cs typeface="ＭＳ Ｐゴシック" charset="0"/>
              </a:rPr>
              <a:t> – Data for at least two states with significant program spending in every U.S. Census region</a:t>
            </a:r>
          </a:p>
          <a:p>
            <a:pPr lvl="0"/>
            <a:r>
              <a:rPr lang="en-US" sz="1200" i="1" kern="1200" dirty="0">
                <a:solidFill>
                  <a:schemeClr val="tx1"/>
                </a:solidFill>
                <a:effectLst/>
                <a:latin typeface="+mn-lt"/>
                <a:ea typeface="ＭＳ Ｐゴシック" charset="0"/>
                <a:cs typeface="ＭＳ Ｐゴシック" charset="0"/>
              </a:rPr>
              <a:t>Data publicly available</a:t>
            </a:r>
            <a:r>
              <a:rPr lang="en-US" sz="1200" kern="1200" dirty="0">
                <a:solidFill>
                  <a:schemeClr val="tx1"/>
                </a:solidFill>
                <a:effectLst/>
                <a:latin typeface="+mn-lt"/>
                <a:ea typeface="ＭＳ Ｐゴシック" charset="0"/>
                <a:cs typeface="ＭＳ Ｐゴシック" charset="0"/>
              </a:rPr>
              <a:t> – For all or most years from 2012 through 2017</a:t>
            </a:r>
          </a:p>
          <a:p>
            <a:pPr lvl="0"/>
            <a:r>
              <a:rPr lang="en-US" sz="1200" i="1" kern="1200" dirty="0">
                <a:solidFill>
                  <a:schemeClr val="tx1"/>
                </a:solidFill>
                <a:effectLst/>
                <a:latin typeface="+mn-lt"/>
                <a:ea typeface="ＭＳ Ｐゴシック" charset="0"/>
                <a:cs typeface="ＭＳ Ｐゴシック" charset="0"/>
              </a:rPr>
              <a:t>Data already in hand</a:t>
            </a:r>
            <a:r>
              <a:rPr lang="en-US" sz="1200" kern="1200" dirty="0">
                <a:solidFill>
                  <a:schemeClr val="tx1"/>
                </a:solidFill>
                <a:effectLst/>
                <a:latin typeface="+mn-lt"/>
                <a:ea typeface="ＭＳ Ｐゴシック" charset="0"/>
                <a:cs typeface="ＭＳ Ｐゴシック" charset="0"/>
              </a:rPr>
              <a:t> – States and PAs where we had collected natural gas program data for these years as we updated our database for electricity analyses (particularly for dual-fuel utilities)</a:t>
            </a:r>
          </a:p>
          <a:p>
            <a:pPr lvl="0"/>
            <a:r>
              <a:rPr lang="en-US" sz="1200" i="1" kern="1200" dirty="0">
                <a:solidFill>
                  <a:schemeClr val="tx1"/>
                </a:solidFill>
                <a:effectLst/>
                <a:latin typeface="+mn-lt"/>
                <a:ea typeface="ＭＳ Ｐゴシック" charset="0"/>
                <a:cs typeface="ＭＳ Ｐゴシック" charset="0"/>
              </a:rPr>
              <a:t>Share of national spending</a:t>
            </a:r>
            <a:r>
              <a:rPr lang="en-US" sz="1200" kern="1200" dirty="0">
                <a:solidFill>
                  <a:schemeClr val="tx1"/>
                </a:solidFill>
                <a:effectLst/>
                <a:latin typeface="+mn-lt"/>
                <a:ea typeface="ＭＳ Ｐゴシック" charset="0"/>
                <a:cs typeface="ＭＳ Ｐゴシック" charset="0"/>
              </a:rPr>
              <a:t> – Focus on states with a high share of national gas efficiency program spending</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In the end we were able to gather data that represented national spending  from about 50% to 70% (depending on the year) by year for the period 2012-2017, based on Consortium for Energy Efficiency (CEE) estimates of national gas efficiency program spending.  We are thus able to calculate the </a:t>
            </a:r>
            <a:r>
              <a:rPr lang="en-US" sz="1200" i="1" kern="1200" dirty="0">
                <a:solidFill>
                  <a:schemeClr val="tx1"/>
                </a:solidFill>
                <a:effectLst/>
                <a:latin typeface="+mn-lt"/>
                <a:ea typeface="ＭＳ Ｐゴシック" charset="0"/>
                <a:cs typeface="ＭＳ Ｐゴシック" charset="0"/>
              </a:rPr>
              <a:t>cost of saving gas </a:t>
            </a:r>
            <a:r>
              <a:rPr lang="en-US" sz="1200" kern="1200" dirty="0">
                <a:solidFill>
                  <a:schemeClr val="tx1"/>
                </a:solidFill>
                <a:effectLst/>
                <a:latin typeface="+mn-lt"/>
                <a:ea typeface="ＭＳ Ｐゴシック" charset="0"/>
                <a:cs typeface="ＭＳ Ｐゴシック" charset="0"/>
              </a:rPr>
              <a:t>for 37 PAs in 12 states during this time period and  at least 2 states with significant program spending from every U.S. census region are included. </a:t>
            </a:r>
            <a:r>
              <a:rPr lang="en-US" sz="1200" b="1" kern="1200" dirty="0">
                <a:solidFill>
                  <a:schemeClr val="tx1"/>
                </a:solidFill>
                <a:effectLst/>
                <a:latin typeface="+mn-lt"/>
                <a:ea typeface="ＭＳ Ｐゴシック" charset="0"/>
                <a:cs typeface="ＭＳ Ｐゴシック" charset="0"/>
              </a:rPr>
              <a:t>SO</a:t>
            </a:r>
            <a:r>
              <a:rPr lang="en-US" sz="1200" kern="1200" dirty="0">
                <a:solidFill>
                  <a:schemeClr val="tx1"/>
                </a:solidFill>
                <a:effectLst/>
                <a:latin typeface="+mn-lt"/>
                <a:ea typeface="ＭＳ Ｐゴシック" charset="0"/>
                <a:cs typeface="ＭＳ Ｐゴシック" charset="0"/>
              </a:rPr>
              <a:t>—although this is not an </a:t>
            </a:r>
            <a:r>
              <a:rPr lang="en-US" sz="1200" b="1" kern="1200" dirty="0">
                <a:solidFill>
                  <a:schemeClr val="tx1"/>
                </a:solidFill>
                <a:effectLst/>
                <a:latin typeface="+mn-lt"/>
                <a:ea typeface="ＭＳ Ｐゴシック" charset="0"/>
                <a:cs typeface="ＭＳ Ｐゴシック" charset="0"/>
              </a:rPr>
              <a:t>exhaustive</a:t>
            </a:r>
            <a:r>
              <a:rPr lang="en-US" sz="1200" kern="1200" dirty="0">
                <a:solidFill>
                  <a:schemeClr val="tx1"/>
                </a:solidFill>
                <a:effectLst/>
                <a:latin typeface="+mn-lt"/>
                <a:ea typeface="ＭＳ Ｐゴシック" charset="0"/>
                <a:cs typeface="ＭＳ Ｐゴシック" charset="0"/>
              </a:rPr>
              <a:t> look at all NG efficiency programs, it is a solidly </a:t>
            </a:r>
            <a:r>
              <a:rPr lang="en-US" sz="1200" b="1" kern="1200" dirty="0">
                <a:solidFill>
                  <a:schemeClr val="tx1"/>
                </a:solidFill>
                <a:effectLst/>
                <a:latin typeface="+mn-lt"/>
                <a:ea typeface="ＭＳ Ｐゴシック" charset="0"/>
                <a:cs typeface="ＭＳ Ｐゴシック" charset="0"/>
              </a:rPr>
              <a:t>representative</a:t>
            </a:r>
            <a:r>
              <a:rPr lang="en-US" sz="1200" kern="1200" dirty="0">
                <a:solidFill>
                  <a:schemeClr val="tx1"/>
                </a:solidFill>
                <a:effectLst/>
                <a:latin typeface="+mn-lt"/>
                <a:ea typeface="ＭＳ Ｐゴシック" charset="0"/>
                <a:cs typeface="ＭＳ Ｐゴシック" charset="0"/>
              </a:rPr>
              <a:t> sample of annual national and regional spending on NG EE programs</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By the way, I want to also point out that this is the only initiative that has: </a:t>
            </a:r>
          </a:p>
          <a:p>
            <a:r>
              <a:rPr lang="en-US" sz="1200" kern="1200" dirty="0">
                <a:solidFill>
                  <a:schemeClr val="tx1"/>
                </a:solidFill>
                <a:effectLst/>
                <a:latin typeface="+mn-lt"/>
                <a:ea typeface="ＭＳ Ｐゴシック" charset="0"/>
                <a:cs typeface="ＭＳ Ｐゴシック" charset="0"/>
              </a:rPr>
              <a:t>•	Assembled data on a national scale for natural gas efficiency programs </a:t>
            </a:r>
          </a:p>
          <a:p>
            <a:r>
              <a:rPr lang="en-US" sz="1200" kern="1200" dirty="0">
                <a:solidFill>
                  <a:schemeClr val="tx1"/>
                </a:solidFill>
                <a:effectLst/>
                <a:latin typeface="+mn-lt"/>
                <a:ea typeface="ＭＳ Ｐゴシック" charset="0"/>
                <a:cs typeface="ＭＳ Ｐゴシック" charset="0"/>
              </a:rPr>
              <a:t>•	Maintained a long-running data series for detailed efficiency program spending and savings; </a:t>
            </a:r>
          </a:p>
          <a:p>
            <a:r>
              <a:rPr lang="en-US" sz="1200" kern="1200" dirty="0">
                <a:solidFill>
                  <a:schemeClr val="tx1"/>
                </a:solidFill>
                <a:effectLst/>
                <a:latin typeface="+mn-lt"/>
                <a:ea typeface="ＭＳ Ｐゴシック" charset="0"/>
                <a:cs typeface="ＭＳ Ｐゴシック" charset="0"/>
              </a:rPr>
              <a:t>•	Prioritized data obtained directly from regulatory filings by individual PAs (utilities and third-party administrators); and</a:t>
            </a:r>
          </a:p>
          <a:p>
            <a:r>
              <a:rPr lang="en-US" sz="1200" kern="1200" dirty="0">
                <a:solidFill>
                  <a:schemeClr val="tx1"/>
                </a:solidFill>
                <a:effectLst/>
                <a:latin typeface="+mn-lt"/>
                <a:ea typeface="ＭＳ Ｐゴシック" charset="0"/>
                <a:cs typeface="ＭＳ Ｐゴシック" charset="0"/>
              </a:rPr>
              <a:t>•	Employed a fairly rigorous data quality assurance/quality control (QAQC) regimen.</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effectLst/>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dirty="0"/>
          </a:p>
          <a:p>
            <a:endParaRPr lang="en-US" baseline="0" dirty="0"/>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6</a:t>
            </a:fld>
            <a:endParaRPr lang="en-US"/>
          </a:p>
        </p:txBody>
      </p:sp>
    </p:spTree>
    <p:extLst>
      <p:ext uri="{BB962C8B-B14F-4D97-AF65-F5344CB8AC3E}">
        <p14:creationId xmlns:p14="http://schemas.microsoft.com/office/powerpoint/2010/main" val="240007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ＭＳ Ｐゴシック" charset="0"/>
                <a:cs typeface="ＭＳ Ｐゴシック" charset="0"/>
              </a:rPr>
              <a:t>The metric we use to evaluate efficiency program costs is the Levelized Program Administrator Cost of Savings gas (PA CSE). And because this is important, I am actually going to read the definition on this slide: The cost to the program administrator for achieving gas savings over the economic lifetime of the actions taken, discounted back to when the costs were paid and the actions occurred.</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is the standard metric in the efficiency industry. And for history buffs, the levelized cost approach happens to be based on work back in 1982 at the Berkeley Lab led by Alan Meier.</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This metric has 4 key assumptions and inputs.  First, is the discount rate. Because we apply a discount rate to calculate levelized values, savings in later years have less impact on the program administrator cost of saving gas. Here, we use a discount rate of 6% based on utilities’ weighted cost of capital.   If people have questions, we can talk about why we picked 6% for this study. Two points on this now though. We use a REAL discount rate because inflation already is accounted for in the use of constant dollars (2017$). And, of course, recall that lower discount rates reduce the CSE and vice versa.</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Second, we use estimated average program measure lifetimes. As will be discussed later this is a potential area of potentially significant uncertainty.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Next we use the program administrator cost, which excludes participant costs but include incentives, administration, marketing, and evaluation costs.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Finally, the levelized cost calculation uses the gross annual energy savings, not accounting for net impacts such as what be estimates of free riders or spillover. </a:t>
            </a:r>
          </a:p>
          <a:p>
            <a:r>
              <a:rPr lang="en-US" sz="1200" kern="1200" dirty="0">
                <a:solidFill>
                  <a:schemeClr val="tx1"/>
                </a:solidFill>
                <a:effectLst/>
                <a:latin typeface="+mn-lt"/>
                <a:ea typeface="ＭＳ Ｐゴシック" charset="0"/>
                <a:cs typeface="ＭＳ Ｐゴシック" charset="0"/>
              </a:rPr>
              <a:t> </a:t>
            </a:r>
          </a:p>
          <a:p>
            <a:r>
              <a:rPr lang="en-US" sz="1200" kern="1200" dirty="0">
                <a:solidFill>
                  <a:schemeClr val="tx1"/>
                </a:solidFill>
                <a:effectLst/>
                <a:latin typeface="+mn-lt"/>
                <a:ea typeface="ＭＳ Ｐゴシック" charset="0"/>
                <a:cs typeface="ＭＳ Ｐゴシック" charset="0"/>
              </a:rPr>
              <a:t>And a couple other quick points before we turn over to our next speaker to present the results – </a:t>
            </a:r>
          </a:p>
          <a:p>
            <a:r>
              <a:rPr lang="en-US" sz="1200" kern="1200" dirty="0">
                <a:solidFill>
                  <a:schemeClr val="tx1"/>
                </a:solidFill>
                <a:effectLst/>
                <a:latin typeface="+mn-lt"/>
                <a:ea typeface="ＭＳ Ｐゴシック" charset="0"/>
                <a:cs typeface="ＭＳ Ｐゴシック" charset="0"/>
              </a:rPr>
              <a:t>The levelized costs we will present today are not for individual programs, they are aggregated at the market sector, region, or portfolio level. And, we use the savings-weighted average cost of saving gas for our studies, assigning the cost performance of each program administrator more or less value based on annual gas savings.  That means programs with higher savings have greater influence on the average cost of saving gas than programs with lower savings.</a:t>
            </a:r>
          </a:p>
          <a:p>
            <a:r>
              <a:rPr lang="en-US" sz="1200" kern="1200" dirty="0">
                <a:solidFill>
                  <a:schemeClr val="tx1"/>
                </a:solidFill>
                <a:effectLst/>
                <a:latin typeface="+mn-lt"/>
                <a:ea typeface="ＭＳ Ｐゴシック" charset="0"/>
                <a:cs typeface="ＭＳ Ｐゴシック" charset="0"/>
              </a:rPr>
              <a:t> </a:t>
            </a:r>
          </a:p>
          <a:p>
            <a:endParaRPr lang="en-US" dirty="0"/>
          </a:p>
        </p:txBody>
      </p:sp>
      <p:sp>
        <p:nvSpPr>
          <p:cNvPr id="4" name="Slide Number Placeholder 3"/>
          <p:cNvSpPr>
            <a:spLocks noGrp="1"/>
          </p:cNvSpPr>
          <p:nvPr>
            <p:ph type="sldNum" sz="quarter" idx="10"/>
          </p:nvPr>
        </p:nvSpPr>
        <p:spPr/>
        <p:txBody>
          <a:bodyPr/>
          <a:lstStyle/>
          <a:p>
            <a:pPr>
              <a:defRPr/>
            </a:pPr>
            <a:fld id="{D6026B84-12F3-694B-9E55-968C01CE82AC}" type="slidenum">
              <a:rPr lang="en-US" smtClean="0"/>
              <a:pPr>
                <a:defRPr/>
              </a:pPr>
              <a:t>7</a:t>
            </a:fld>
            <a:endParaRPr lang="en-US" dirty="0"/>
          </a:p>
        </p:txBody>
      </p:sp>
    </p:spTree>
    <p:extLst>
      <p:ext uri="{BB962C8B-B14F-4D97-AF65-F5344CB8AC3E}">
        <p14:creationId xmlns:p14="http://schemas.microsoft.com/office/powerpoint/2010/main" val="889867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These are national results incorporating</a:t>
            </a:r>
            <a:r>
              <a:rPr lang="en-US" baseline="0" dirty="0"/>
              <a:t> all of the PAs we examined</a:t>
            </a:r>
            <a:endParaRPr lang="en-US" dirty="0"/>
          </a:p>
          <a:p>
            <a:pPr marL="171450" indent="-171450">
              <a:buFont typeface="Arial" panose="020B0604020202020204" pitchFamily="34" charset="0"/>
              <a:buChar char="•"/>
            </a:pPr>
            <a:r>
              <a:rPr lang="en-US" dirty="0"/>
              <a:t>Let me start by caveating that there is one category of spending not included in this table: cross-cutting (i.e., </a:t>
            </a:r>
            <a:r>
              <a:rPr lang="en-US" sz="1200" kern="1200" dirty="0">
                <a:solidFill>
                  <a:schemeClr val="tx1"/>
                </a:solidFill>
                <a:effectLst/>
                <a:latin typeface="+mn-lt"/>
                <a:ea typeface="ＭＳ Ｐゴシック" charset="0"/>
                <a:cs typeface="ＭＳ Ｐゴシック" charset="0"/>
              </a:rPr>
              <a:t>spending not associated with a single sector or which the PA only tracks on a portfolio-wide basis, such as research and development</a:t>
            </a:r>
            <a:r>
              <a:rPr lang="en-US" dirty="0">
                <a:effectLst/>
              </a:rPr>
              <a:t>). That accounts</a:t>
            </a:r>
            <a:r>
              <a:rPr lang="en-US" baseline="0" dirty="0">
                <a:effectLst/>
              </a:rPr>
              <a:t> for discrepancies in the sums and the portfolio totals (which do include the cross cutting sector)</a:t>
            </a: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Let me also say that these costs are highly sensitive to the discount rate and</a:t>
            </a:r>
            <a:r>
              <a:rPr lang="en-US" sz="1200" kern="1200" baseline="0" dirty="0">
                <a:solidFill>
                  <a:schemeClr val="tx1"/>
                </a:solidFill>
                <a:effectLst/>
                <a:latin typeface="+mn-lt"/>
                <a:ea typeface="ＭＳ Ｐゴシック" charset="0"/>
                <a:cs typeface="ＭＳ Ｐゴシック" charset="0"/>
              </a:rPr>
              <a:t> measure life assumed</a:t>
            </a:r>
            <a:r>
              <a:rPr lang="en-US" sz="1200" kern="1200" dirty="0">
                <a:solidFill>
                  <a:schemeClr val="tx1"/>
                </a:solidFill>
                <a:effectLst/>
                <a:latin typeface="+mn-lt"/>
                <a:ea typeface="ＭＳ Ｐゴシック" charset="0"/>
                <a:cs typeface="ＭＳ Ｐゴシック" charset="0"/>
              </a:rPr>
              <a:t>. For example, we assume a 6% discount rate but if we apply a 3 percent discount rate, the cost decreases from $0.40/</a:t>
            </a:r>
            <a:r>
              <a:rPr lang="en-US" sz="1200" kern="1200" dirty="0" err="1">
                <a:solidFill>
                  <a:schemeClr val="tx1"/>
                </a:solidFill>
                <a:effectLst/>
                <a:latin typeface="+mn-lt"/>
                <a:ea typeface="ＭＳ Ｐゴシック" charset="0"/>
                <a:cs typeface="ＭＳ Ｐゴシック" charset="0"/>
              </a:rPr>
              <a:t>therm</a:t>
            </a:r>
            <a:r>
              <a:rPr lang="en-US" sz="1200" kern="1200" dirty="0">
                <a:solidFill>
                  <a:schemeClr val="tx1"/>
                </a:solidFill>
                <a:effectLst/>
                <a:latin typeface="+mn-lt"/>
                <a:ea typeface="ＭＳ Ｐゴシック" charset="0"/>
                <a:cs typeface="ＭＳ Ｐゴシック" charset="0"/>
              </a:rPr>
              <a:t> to $0.33/therm.</a:t>
            </a:r>
            <a:r>
              <a:rPr lang="en-US" dirty="0">
                <a:effectLst/>
              </a:rPr>
              <a:t> </a:t>
            </a:r>
          </a:p>
          <a:p>
            <a:pPr marL="171450" marR="0" lvl="0" indent="-171450" algn="l" defTabSz="4572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1" dirty="0">
                <a:effectLst/>
              </a:rPr>
              <a:t>Takeaway—</a:t>
            </a:r>
            <a:r>
              <a:rPr lang="en-US" dirty="0">
                <a:effectLst/>
              </a:rPr>
              <a:t>Nearly $5B invested (from 2012-2017) and nearly 1.4B </a:t>
            </a:r>
            <a:r>
              <a:rPr lang="en-US" dirty="0" err="1">
                <a:effectLst/>
              </a:rPr>
              <a:t>therms</a:t>
            </a:r>
            <a:r>
              <a:rPr lang="en-US" dirty="0">
                <a:effectLst/>
              </a:rPr>
              <a:t> saved</a:t>
            </a:r>
            <a:r>
              <a:rPr lang="en-US" baseline="0" dirty="0">
                <a:effectLst/>
              </a:rPr>
              <a:t> with a savings weighted average portfolio cost of saving NG of $0.40/</a:t>
            </a:r>
            <a:r>
              <a:rPr lang="en-US" baseline="0" dirty="0" err="1">
                <a:effectLst/>
              </a:rPr>
              <a:t>therm</a:t>
            </a:r>
            <a:r>
              <a:rPr lang="en-US" baseline="0" dirty="0">
                <a:effectLst/>
              </a:rPr>
              <a:t> over this period</a:t>
            </a:r>
            <a:endParaRPr lang="en-US" dirty="0">
              <a:effectLst/>
            </a:endParaRP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8</a:t>
            </a:fld>
            <a:endParaRPr lang="en-US"/>
          </a:p>
        </p:txBody>
      </p:sp>
    </p:spTree>
    <p:extLst>
      <p:ext uri="{BB962C8B-B14F-4D97-AF65-F5344CB8AC3E}">
        <p14:creationId xmlns:p14="http://schemas.microsoft.com/office/powerpoint/2010/main" val="4192571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These</a:t>
            </a:r>
            <a:r>
              <a:rPr lang="en-US" sz="1200" kern="1200" baseline="0" dirty="0">
                <a:solidFill>
                  <a:schemeClr val="tx1"/>
                </a:solidFill>
                <a:effectLst/>
                <a:latin typeface="+mn-lt"/>
                <a:ea typeface="ＭＳ Ｐゴシック" charset="0"/>
                <a:cs typeface="ＭＳ Ｐゴシック" charset="0"/>
              </a:rPr>
              <a:t> charts </a:t>
            </a:r>
            <a:r>
              <a:rPr lang="en-US" sz="1200" kern="1200" dirty="0">
                <a:solidFill>
                  <a:schemeClr val="tx1"/>
                </a:solidFill>
                <a:effectLst/>
                <a:latin typeface="+mn-lt"/>
                <a:ea typeface="ＭＳ Ｐゴシック" charset="0"/>
                <a:cs typeface="ＭＳ Ｐゴシック" charset="0"/>
              </a:rPr>
              <a:t>show relative shares of total spending and savings for our sample.</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On the left is </a:t>
            </a:r>
            <a:r>
              <a:rPr lang="en-US" sz="1200" b="1" kern="1200" dirty="0">
                <a:solidFill>
                  <a:schemeClr val="tx1"/>
                </a:solidFill>
                <a:effectLst/>
                <a:latin typeface="+mn-lt"/>
                <a:ea typeface="ＭＳ Ｐゴシック" charset="0"/>
                <a:cs typeface="ＭＳ Ｐゴシック" charset="0"/>
              </a:rPr>
              <a:t>spending</a:t>
            </a:r>
            <a:r>
              <a:rPr lang="en-US" sz="1200" kern="1200" dirty="0">
                <a:solidFill>
                  <a:schemeClr val="tx1"/>
                </a:solidFill>
                <a:effectLst/>
                <a:latin typeface="+mn-lt"/>
                <a:ea typeface="ＭＳ Ｐゴシック" charset="0"/>
                <a:cs typeface="ＭＳ Ｐゴシック" charset="0"/>
              </a:rPr>
              <a:t> by sector and on the right is </a:t>
            </a:r>
            <a:r>
              <a:rPr lang="en-US" sz="1200" b="1" kern="1200" dirty="0">
                <a:solidFill>
                  <a:schemeClr val="tx1"/>
                </a:solidFill>
                <a:effectLst/>
                <a:latin typeface="+mn-lt"/>
                <a:ea typeface="ＭＳ Ｐゴシック" charset="0"/>
                <a:cs typeface="ＭＳ Ｐゴシック" charset="0"/>
              </a:rPr>
              <a:t>savings</a:t>
            </a:r>
            <a:r>
              <a:rPr lang="en-US" sz="1200" kern="1200" dirty="0">
                <a:solidFill>
                  <a:schemeClr val="tx1"/>
                </a:solidFill>
                <a:effectLst/>
                <a:latin typeface="+mn-lt"/>
                <a:ea typeface="ＭＳ Ｐゴシック" charset="0"/>
                <a:cs typeface="ＭＳ Ｐゴシック" charset="0"/>
              </a:rPr>
              <a:t> by sector.</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pPr marL="0" marR="0" lvl="0" indent="0" algn="l" defTabSz="4572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charset="0"/>
                <a:cs typeface="ＭＳ Ｐゴシック" charset="0"/>
              </a:rPr>
              <a:t>Note that the</a:t>
            </a:r>
            <a:r>
              <a:rPr lang="en-US" sz="1200" kern="1200" baseline="0" dirty="0">
                <a:solidFill>
                  <a:schemeClr val="tx1"/>
                </a:solidFill>
                <a:effectLst/>
                <a:latin typeface="+mn-lt"/>
                <a:ea typeface="ＭＳ Ｐゴシック" charset="0"/>
                <a:cs typeface="ＭＳ Ｐゴシック" charset="0"/>
              </a:rPr>
              <a:t> share of spending for the </a:t>
            </a:r>
            <a:r>
              <a:rPr lang="en-US" sz="1200" kern="1200" baseline="0" dirty="0" err="1">
                <a:solidFill>
                  <a:schemeClr val="tx1"/>
                </a:solidFill>
                <a:effectLst/>
                <a:latin typeface="+mn-lt"/>
                <a:ea typeface="ＭＳ Ｐゴシック" charset="0"/>
                <a:cs typeface="ＭＳ Ｐゴシック" charset="0"/>
              </a:rPr>
              <a:t>resi</a:t>
            </a:r>
            <a:r>
              <a:rPr lang="en-US" sz="1200" kern="1200" baseline="0" dirty="0">
                <a:solidFill>
                  <a:schemeClr val="tx1"/>
                </a:solidFill>
                <a:effectLst/>
                <a:latin typeface="+mn-lt"/>
                <a:ea typeface="ＭＳ Ｐゴシック" charset="0"/>
                <a:cs typeface="ＭＳ Ｐゴシック" charset="0"/>
              </a:rPr>
              <a:t> and LI sectors is </a:t>
            </a:r>
            <a:r>
              <a:rPr lang="en-US" sz="1200" b="1" kern="1200" baseline="0" dirty="0">
                <a:solidFill>
                  <a:schemeClr val="tx1"/>
                </a:solidFill>
                <a:effectLst/>
                <a:latin typeface="+mn-lt"/>
                <a:ea typeface="ＭＳ Ｐゴシック" charset="0"/>
                <a:cs typeface="ＭＳ Ｐゴシック" charset="0"/>
              </a:rPr>
              <a:t>greater</a:t>
            </a:r>
            <a:r>
              <a:rPr lang="en-US" sz="1200" kern="1200" baseline="0" dirty="0">
                <a:solidFill>
                  <a:schemeClr val="tx1"/>
                </a:solidFill>
                <a:effectLst/>
                <a:latin typeface="+mn-lt"/>
                <a:ea typeface="ＭＳ Ｐゴシック" charset="0"/>
                <a:cs typeface="ＭＳ Ｐゴシック" charset="0"/>
              </a:rPr>
              <a:t> than their share of savings, and we will see that in their per </a:t>
            </a:r>
            <a:r>
              <a:rPr lang="en-US" sz="1200" kern="1200" baseline="0" dirty="0" err="1">
                <a:solidFill>
                  <a:schemeClr val="tx1"/>
                </a:solidFill>
                <a:effectLst/>
                <a:latin typeface="+mn-lt"/>
                <a:ea typeface="ＭＳ Ｐゴシック" charset="0"/>
                <a:cs typeface="ＭＳ Ｐゴシック" charset="0"/>
              </a:rPr>
              <a:t>therm</a:t>
            </a:r>
            <a:r>
              <a:rPr lang="en-US" sz="1200" kern="1200" baseline="0" dirty="0">
                <a:solidFill>
                  <a:schemeClr val="tx1"/>
                </a:solidFill>
                <a:effectLst/>
                <a:latin typeface="+mn-lt"/>
                <a:ea typeface="ＭＳ Ｐゴシック" charset="0"/>
                <a:cs typeface="ＭＳ Ｐゴシック" charset="0"/>
              </a:rPr>
              <a:t> cost of savings</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ＭＳ Ｐゴシック" charset="0"/>
              <a:cs typeface="ＭＳ Ｐゴシック" charset="0"/>
            </a:endParaRPr>
          </a:p>
          <a:p>
            <a:pPr>
              <a:spcAft>
                <a:spcPts val="0"/>
              </a:spcAft>
            </a:pPr>
            <a:r>
              <a:rPr lang="en-US" sz="1200" dirty="0"/>
              <a:t>Residential and low-income sectors account for 48% and 28% of spending in our sample, respectively.</a:t>
            </a:r>
          </a:p>
          <a:p>
            <a:pPr>
              <a:spcAft>
                <a:spcPts val="0"/>
              </a:spcAft>
            </a:pPr>
            <a:endParaRPr lang="en-US" sz="1200" dirty="0"/>
          </a:p>
          <a:p>
            <a:pPr>
              <a:spcAft>
                <a:spcPts val="0"/>
              </a:spcAft>
            </a:pPr>
            <a:r>
              <a:rPr lang="en-US" sz="1200" dirty="0"/>
              <a:t>Annual </a:t>
            </a:r>
            <a:r>
              <a:rPr lang="en-US" sz="1200" i="1" dirty="0"/>
              <a:t>savings</a:t>
            </a:r>
            <a:r>
              <a:rPr lang="en-US" sz="1200" dirty="0"/>
              <a:t> for residential and C&amp;I are roughly equivalent.</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D6026B84-12F3-694B-9E55-968C01CE82AC}" type="slidenum">
              <a:rPr lang="en-US" smtClean="0"/>
              <a:pPr>
                <a:defRPr/>
              </a:pPr>
              <a:t>9</a:t>
            </a:fld>
            <a:endParaRPr lang="en-US"/>
          </a:p>
        </p:txBody>
      </p:sp>
    </p:spTree>
    <p:extLst>
      <p:ext uri="{BB962C8B-B14F-4D97-AF65-F5344CB8AC3E}">
        <p14:creationId xmlns:p14="http://schemas.microsoft.com/office/powerpoint/2010/main" val="1031802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ceg-ppt-template-201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44" y="-11774"/>
            <a:ext cx="9162288" cy="6881549"/>
          </a:xfrm>
          <a:prstGeom prst="rect">
            <a:avLst/>
          </a:prstGeom>
        </p:spPr>
      </p:pic>
      <p:sp>
        <p:nvSpPr>
          <p:cNvPr id="2" name="Title 1"/>
          <p:cNvSpPr>
            <a:spLocks noGrp="1"/>
          </p:cNvSpPr>
          <p:nvPr>
            <p:ph type="ctrTitle"/>
          </p:nvPr>
        </p:nvSpPr>
        <p:spPr>
          <a:xfrm>
            <a:off x="457200" y="2130425"/>
            <a:ext cx="8229600" cy="1470025"/>
          </a:xfrm>
        </p:spPr>
        <p:txBody>
          <a:bodyPr>
            <a:normAutofit/>
          </a:bodyPr>
          <a:lstStyle>
            <a:lvl1pPr>
              <a:defRPr sz="4000" b="1" i="0">
                <a:solidFill>
                  <a:schemeClr val="bg1"/>
                </a:solidFill>
                <a:latin typeface="Gill Sans MT"/>
                <a:cs typeface="Gill Sans MT"/>
              </a:defRPr>
            </a:lvl1pPr>
          </a:lstStyle>
          <a:p>
            <a:r>
              <a:rPr lang="en-US" dirty="0"/>
              <a:t>Click to edit Master title style</a:t>
            </a:r>
          </a:p>
        </p:txBody>
      </p:sp>
      <p:sp>
        <p:nvSpPr>
          <p:cNvPr id="13" name="Text Placeholder 12"/>
          <p:cNvSpPr>
            <a:spLocks noGrp="1"/>
          </p:cNvSpPr>
          <p:nvPr>
            <p:ph type="body" sz="quarter" idx="10"/>
          </p:nvPr>
        </p:nvSpPr>
        <p:spPr>
          <a:xfrm>
            <a:off x="2111933" y="4070351"/>
            <a:ext cx="4920134" cy="1120028"/>
          </a:xfrm>
        </p:spPr>
        <p:txBody>
          <a:bodyPr/>
          <a:lstStyle>
            <a:lvl1pPr marL="0" indent="0" algn="ctr">
              <a:buNone/>
              <a:defRPr b="1">
                <a:solidFill>
                  <a:srgbClr val="FFFFFF"/>
                </a:solidFill>
              </a:defRPr>
            </a:lvl1pPr>
            <a:lvl2pPr marL="339725" indent="0" algn="ctr">
              <a:buNone/>
              <a:defRPr/>
            </a:lvl2pPr>
            <a:lvl3pPr marL="569912" indent="0" algn="ctr">
              <a:buNone/>
              <a:defRPr/>
            </a:lvl3pPr>
            <a:lvl4pPr marL="801688" indent="0" algn="ctr">
              <a:buNone/>
              <a:defRPr/>
            </a:lvl4pPr>
            <a:lvl5pPr marL="1030287" indent="0" algn="ctr">
              <a:buNone/>
              <a:defRPr/>
            </a:lvl5pPr>
          </a:lstStyle>
          <a:p>
            <a:pPr lvl="0"/>
            <a:r>
              <a:rPr lang="en-US" dirty="0"/>
              <a:t>Click to edit Master text styles</a:t>
            </a:r>
          </a:p>
        </p:txBody>
      </p:sp>
      <p:sp>
        <p:nvSpPr>
          <p:cNvPr id="15" name="Text Placeholder 14"/>
          <p:cNvSpPr>
            <a:spLocks noGrp="1"/>
          </p:cNvSpPr>
          <p:nvPr>
            <p:ph type="body" sz="quarter" idx="11"/>
          </p:nvPr>
        </p:nvSpPr>
        <p:spPr>
          <a:xfrm>
            <a:off x="996950" y="5512767"/>
            <a:ext cx="7150100" cy="769937"/>
          </a:xfrm>
        </p:spPr>
        <p:txBody>
          <a:bodyPr/>
          <a:lstStyle>
            <a:lvl1pPr marL="0" indent="0" algn="ctr">
              <a:buNone/>
              <a:defRPr sz="2000">
                <a:solidFill>
                  <a:srgbClr val="FFFFFF"/>
                </a:solidFill>
              </a:defRPr>
            </a:lvl1pPr>
            <a:lvl2pPr marL="339725" indent="0" algn="ctr">
              <a:buNone/>
              <a:defRPr/>
            </a:lvl2pPr>
            <a:lvl3pPr marL="569912" indent="0" algn="ctr">
              <a:buNone/>
              <a:defRPr/>
            </a:lvl3pPr>
            <a:lvl4pPr marL="801688" indent="0" algn="ctr">
              <a:buNone/>
              <a:defRPr/>
            </a:lvl4pPr>
            <a:lvl5pPr marL="1030287" indent="0" algn="ctr">
              <a:buNone/>
              <a:defRPr/>
            </a:lvl5pPr>
          </a:lstStyle>
          <a:p>
            <a:pPr lvl="0"/>
            <a:r>
              <a:rPr lang="en-US"/>
              <a:t>Click to edit Master text styles</a:t>
            </a:r>
          </a:p>
        </p:txBody>
      </p:sp>
    </p:spTree>
    <p:extLst>
      <p:ext uri="{BB962C8B-B14F-4D97-AF65-F5344CB8AC3E}">
        <p14:creationId xmlns:p14="http://schemas.microsoft.com/office/powerpoint/2010/main" val="3451491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p>
            <a:fld id="{E613A67C-60D7-4CE7-853B-2F9074BF25B8}" type="slidenum">
              <a:rPr lang="en-US" smtClean="0"/>
              <a:pPr/>
              <a:t>‹#›</a:t>
            </a:fld>
            <a:endParaRPr lang="en-US" dirty="0"/>
          </a:p>
        </p:txBody>
      </p:sp>
      <p:sp>
        <p:nvSpPr>
          <p:cNvPr id="7" name="Text Placeholder 2"/>
          <p:cNvSpPr>
            <a:spLocks noGrp="1"/>
          </p:cNvSpPr>
          <p:nvPr>
            <p:ph idx="1" hasCustomPrompt="1"/>
          </p:nvPr>
        </p:nvSpPr>
        <p:spPr>
          <a:xfrm>
            <a:off x="336429" y="1091242"/>
            <a:ext cx="8445261" cy="4947249"/>
          </a:xfrm>
          <a:prstGeom prst="rect">
            <a:avLst/>
          </a:prstGeom>
        </p:spPr>
        <p:txBody>
          <a:bodyPr vert="horz" lIns="91440" tIns="45720" rIns="91440" bIns="45720" rtlCol="0">
            <a:normAutofit/>
          </a:bodyPr>
          <a:lstStyle>
            <a:lvl1pPr marL="233363" indent="-233363">
              <a:buFont typeface="Arial" pitchFamily="34" charset="0"/>
              <a:buChar char="•"/>
              <a:defRPr sz="3000">
                <a:solidFill>
                  <a:schemeClr val="tx1"/>
                </a:solidFill>
                <a:latin typeface="+mj-lt"/>
              </a:defRPr>
            </a:lvl1pPr>
            <a:lvl2pPr>
              <a:buFont typeface="Arial" pitchFamily="34" charset="0"/>
              <a:buChar char="•"/>
              <a:defRPr>
                <a:solidFill>
                  <a:schemeClr val="tx1"/>
                </a:solidFill>
                <a:latin typeface="+mj-lt"/>
              </a:defRPr>
            </a:lvl2pPr>
            <a:lvl3pPr>
              <a:buFont typeface="Arial" pitchFamily="34" charset="0"/>
              <a:buChar char="•"/>
              <a:defRPr>
                <a:solidFill>
                  <a:schemeClr val="tx1"/>
                </a:solidFill>
                <a:latin typeface="+mj-lt"/>
              </a:defRPr>
            </a:lvl3pPr>
            <a:lvl4pPr marL="690563" indent="-223838">
              <a:buFont typeface="Calibri" pitchFamily="34" charset="0"/>
              <a:buChar char="‒"/>
              <a:defRPr sz="2400">
                <a:solidFill>
                  <a:schemeClr val="accent5">
                    <a:lumMod val="75000"/>
                  </a:schemeClr>
                </a:solidFill>
                <a:latin typeface="+mj-lt"/>
              </a:defRPr>
            </a:lvl4pPr>
            <a:lvl5pPr>
              <a:buFont typeface="Arial" pitchFamily="34" charset="0"/>
              <a:buChar char="•"/>
              <a:defRPr>
                <a:solidFill>
                  <a:schemeClr val="tx1"/>
                </a:solidFill>
                <a:latin typeface="+mj-lt"/>
              </a:defRPr>
            </a:lvl5pPr>
          </a:lstStyle>
          <a:p>
            <a:pPr lvl="0"/>
            <a:r>
              <a:rPr lang="en-US" dirty="0"/>
              <a:t>Click to edit Master text styles</a:t>
            </a:r>
          </a:p>
          <a:p>
            <a:pPr lvl="3"/>
            <a:r>
              <a:rPr lang="en-US" dirty="0"/>
              <a:t>Second level</a:t>
            </a:r>
          </a:p>
        </p:txBody>
      </p:sp>
    </p:spTree>
    <p:extLst>
      <p:ext uri="{BB962C8B-B14F-4D97-AF65-F5344CB8AC3E}">
        <p14:creationId xmlns:p14="http://schemas.microsoft.com/office/powerpoint/2010/main" val="255500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lide Number Placeholder 3"/>
          <p:cNvSpPr>
            <a:spLocks noGrp="1"/>
          </p:cNvSpPr>
          <p:nvPr>
            <p:ph type="sldNum" sz="quarter" idx="10"/>
          </p:nvPr>
        </p:nvSpPr>
        <p:spPr/>
        <p:txBody>
          <a:bodyPr/>
          <a:lstStyle>
            <a:lvl1pPr algn="ctr">
              <a:defRPr sz="1200" smtClean="0">
                <a:solidFill>
                  <a:srgbClr val="FFFFFF"/>
                </a:solidFill>
                <a:latin typeface="Arial"/>
                <a:cs typeface="Arial"/>
              </a:defRPr>
            </a:lvl1pPr>
          </a:lstStyle>
          <a:p>
            <a:pPr>
              <a:defRPr/>
            </a:pPr>
            <a:fld id="{B68D5FF5-A8C1-324D-AEF7-34F813DDAA23}" type="slidenum">
              <a:rPr lang="en-US"/>
              <a:pPr>
                <a:defRPr/>
              </a:pPr>
              <a:t>‹#›</a:t>
            </a:fld>
            <a:endParaRPr lang="en-US"/>
          </a:p>
        </p:txBody>
      </p:sp>
    </p:spTree>
    <p:extLst>
      <p:ext uri="{BB962C8B-B14F-4D97-AF65-F5344CB8AC3E}">
        <p14:creationId xmlns:p14="http://schemas.microsoft.com/office/powerpoint/2010/main" val="2309228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28600" y="793545"/>
            <a:ext cx="8686800" cy="5704005"/>
          </a:xfrm>
          <a:ln>
            <a:noFill/>
          </a:ln>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3"/>
          <p:cNvSpPr>
            <a:spLocks noGrp="1"/>
          </p:cNvSpPr>
          <p:nvPr>
            <p:ph type="sldNum" sz="quarter" idx="10"/>
          </p:nvPr>
        </p:nvSpPr>
        <p:spPr/>
        <p:txBody>
          <a:bodyPr/>
          <a:lstStyle>
            <a:lvl1pPr>
              <a:defRPr/>
            </a:lvl1pPr>
          </a:lstStyle>
          <a:p>
            <a:pPr>
              <a:defRPr/>
            </a:pPr>
            <a:fld id="{DDC256EE-1223-1F48-AD8F-DE891931B700}" type="slidenum">
              <a:rPr lang="en-US"/>
              <a:pPr>
                <a:defRPr/>
              </a:pPr>
              <a:t>‹#›</a:t>
            </a:fld>
            <a:endParaRPr lang="en-US"/>
          </a:p>
        </p:txBody>
      </p:sp>
    </p:spTree>
    <p:extLst>
      <p:ext uri="{BB962C8B-B14F-4D97-AF65-F5344CB8AC3E}">
        <p14:creationId xmlns:p14="http://schemas.microsoft.com/office/powerpoint/2010/main" val="3739794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72193"/>
          </a:xfrm>
        </p:spPr>
        <p:txBody>
          <a:bodyPr/>
          <a:lstStyle/>
          <a:p>
            <a:r>
              <a:rPr lang="en-US" dirty="0"/>
              <a:t>Click to edit Master title style</a:t>
            </a:r>
          </a:p>
        </p:txBody>
      </p:sp>
      <p:sp>
        <p:nvSpPr>
          <p:cNvPr id="3" name="Content Placeholder 2"/>
          <p:cNvSpPr>
            <a:spLocks noGrp="1"/>
          </p:cNvSpPr>
          <p:nvPr>
            <p:ph sz="half" idx="1"/>
          </p:nvPr>
        </p:nvSpPr>
        <p:spPr>
          <a:xfrm>
            <a:off x="228600" y="781987"/>
            <a:ext cx="4343400" cy="5715564"/>
          </a:xfrm>
        </p:spPr>
        <p:txBody>
          <a:bodyPr/>
          <a:lstStyle>
            <a:lvl1pPr>
              <a:defRPr sz="2400"/>
            </a:lvl1pPr>
            <a:lvl2pPr marL="569913" indent="-230188">
              <a:defRPr sz="2200"/>
            </a:lvl2pPr>
            <a:lvl3pPr marL="800100" indent="-230188">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572000" y="781987"/>
            <a:ext cx="4343400" cy="5715564"/>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4"/>
          <p:cNvSpPr>
            <a:spLocks noGrp="1"/>
          </p:cNvSpPr>
          <p:nvPr>
            <p:ph type="sldNum" sz="quarter" idx="10"/>
          </p:nvPr>
        </p:nvSpPr>
        <p:spPr/>
        <p:txBody>
          <a:bodyPr/>
          <a:lstStyle>
            <a:lvl1pPr>
              <a:defRPr/>
            </a:lvl1pPr>
          </a:lstStyle>
          <a:p>
            <a:pPr>
              <a:defRPr/>
            </a:pPr>
            <a:fld id="{0557257A-6AB5-6845-B3EC-B3E75D318709}" type="slidenum">
              <a:rPr lang="en-US"/>
              <a:pPr>
                <a:defRPr/>
              </a:pPr>
              <a:t>‹#›</a:t>
            </a:fld>
            <a:endParaRPr lang="en-US"/>
          </a:p>
        </p:txBody>
      </p:sp>
    </p:spTree>
    <p:extLst>
      <p:ext uri="{BB962C8B-B14F-4D97-AF65-F5344CB8AC3E}">
        <p14:creationId xmlns:p14="http://schemas.microsoft.com/office/powerpoint/2010/main" val="167985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78495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0" y="797682"/>
            <a:ext cx="4343400" cy="722619"/>
          </a:xfrm>
        </p:spPr>
        <p:txBody>
          <a:bodyPr anchor="b">
            <a:normAutofit/>
          </a:bodyPr>
          <a:lstStyle>
            <a:lvl1pPr marL="0" indent="0">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8600" y="1437446"/>
            <a:ext cx="4343400" cy="506010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72000" y="797682"/>
            <a:ext cx="4343400" cy="722619"/>
          </a:xfrm>
        </p:spPr>
        <p:txBody>
          <a:bodyPr anchor="b">
            <a:normAutofit/>
          </a:bodyPr>
          <a:lstStyle>
            <a:lvl1pPr marL="0" indent="0">
              <a:spcAft>
                <a:spcPts val="0"/>
              </a:spcAft>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1437446"/>
            <a:ext cx="4343400" cy="506010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6"/>
          <p:cNvSpPr>
            <a:spLocks noGrp="1"/>
          </p:cNvSpPr>
          <p:nvPr>
            <p:ph type="sldNum" sz="quarter" idx="10"/>
          </p:nvPr>
        </p:nvSpPr>
        <p:spPr/>
        <p:txBody>
          <a:bodyPr/>
          <a:lstStyle>
            <a:lvl1pPr>
              <a:defRPr/>
            </a:lvl1pPr>
          </a:lstStyle>
          <a:p>
            <a:pPr>
              <a:defRPr/>
            </a:pPr>
            <a:fld id="{1CE68B44-88FB-A74F-89A3-50C008D50181}" type="slidenum">
              <a:rPr lang="en-US"/>
              <a:pPr>
                <a:defRPr/>
              </a:pPr>
              <a:t>‹#›</a:t>
            </a:fld>
            <a:endParaRPr lang="en-US"/>
          </a:p>
        </p:txBody>
      </p:sp>
    </p:spTree>
    <p:extLst>
      <p:ext uri="{BB962C8B-B14F-4D97-AF65-F5344CB8AC3E}">
        <p14:creationId xmlns:p14="http://schemas.microsoft.com/office/powerpoint/2010/main" val="2157944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CAB31534-A6C4-AE44-8996-7A413A509967}" type="slidenum">
              <a:rPr lang="en-US"/>
              <a:pPr>
                <a:defRPr/>
              </a:pPr>
              <a:t>‹#›</a:t>
            </a:fld>
            <a:endParaRPr lang="en-US"/>
          </a:p>
        </p:txBody>
      </p:sp>
    </p:spTree>
    <p:extLst>
      <p:ext uri="{BB962C8B-B14F-4D97-AF65-F5344CB8AC3E}">
        <p14:creationId xmlns:p14="http://schemas.microsoft.com/office/powerpoint/2010/main" val="408926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4"/>
          <p:cNvSpPr>
            <a:spLocks noGrp="1"/>
          </p:cNvSpPr>
          <p:nvPr>
            <p:ph type="sldNum" sz="quarter" idx="10"/>
          </p:nvPr>
        </p:nvSpPr>
        <p:spPr/>
        <p:txBody>
          <a:bodyPr/>
          <a:lstStyle>
            <a:lvl1pPr>
              <a:defRPr/>
            </a:lvl1pPr>
          </a:lstStyle>
          <a:p>
            <a:pPr>
              <a:defRPr/>
            </a:pPr>
            <a:fld id="{4DDC505E-8890-254A-8CD5-2A8090929874}" type="slidenum">
              <a:rPr lang="en-US"/>
              <a:pPr>
                <a:defRPr/>
              </a:pPr>
              <a:t>‹#›</a:t>
            </a:fld>
            <a:endParaRPr lang="en-US"/>
          </a:p>
        </p:txBody>
      </p:sp>
    </p:spTree>
    <p:extLst>
      <p:ext uri="{BB962C8B-B14F-4D97-AF65-F5344CB8AC3E}">
        <p14:creationId xmlns:p14="http://schemas.microsoft.com/office/powerpoint/2010/main" val="21482137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2250" y="783610"/>
            <a:ext cx="324326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783611"/>
            <a:ext cx="5346700" cy="5713940"/>
          </a:xfrm>
        </p:spPr>
        <p:txBody>
          <a:bodyPr/>
          <a:lstStyle>
            <a:lvl1pPr>
              <a:defRPr sz="2800"/>
            </a:lvl1pPr>
            <a:lvl2pPr>
              <a:defRPr sz="2600"/>
            </a:lvl2pPr>
            <a:lvl3pPr>
              <a:defRPr sz="2400"/>
            </a:lvl3pPr>
            <a:lvl4pPr>
              <a:defRPr sz="2200"/>
            </a:lvl4pPr>
            <a:lvl5pPr>
              <a:defRPr sz="2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2250" y="1945660"/>
            <a:ext cx="3243263" cy="45518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87509CD7-4AF8-B84A-BEE7-54397EB88283}" type="slidenum">
              <a:rPr lang="en-US"/>
              <a:pPr>
                <a:defRPr/>
              </a:pPr>
              <a:t>‹#›</a:t>
            </a:fld>
            <a:endParaRPr lang="en-US"/>
          </a:p>
        </p:txBody>
      </p:sp>
    </p:spTree>
    <p:extLst>
      <p:ext uri="{BB962C8B-B14F-4D97-AF65-F5344CB8AC3E}">
        <p14:creationId xmlns:p14="http://schemas.microsoft.com/office/powerpoint/2010/main" val="23651202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0055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912729"/>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6672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pPr>
              <a:defRPr/>
            </a:pPr>
            <a:fld id="{D9208E70-12C6-CB4B-973C-0C824A8B2708}" type="slidenum">
              <a:rPr lang="en-US"/>
              <a:pPr>
                <a:defRPr/>
              </a:pPr>
              <a:t>‹#›</a:t>
            </a:fld>
            <a:endParaRPr lang="en-US"/>
          </a:p>
        </p:txBody>
      </p:sp>
    </p:spTree>
    <p:extLst>
      <p:ext uri="{BB962C8B-B14F-4D97-AF65-F5344CB8AC3E}">
        <p14:creationId xmlns:p14="http://schemas.microsoft.com/office/powerpoint/2010/main" val="2085768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Shape 7"/>
          <p:cNvPicPr preferRelativeResize="0"/>
          <p:nvPr userDrawn="1"/>
        </p:nvPicPr>
        <p:blipFill rotWithShape="1">
          <a:blip r:embed="rId12">
            <a:alphaModFix/>
          </a:blip>
          <a:srcRect t="66667"/>
          <a:stretch/>
        </p:blipFill>
        <p:spPr>
          <a:xfrm rot="10800000">
            <a:off x="-4483" y="36"/>
            <a:ext cx="9162287" cy="784966"/>
          </a:xfrm>
          <a:prstGeom prst="rect">
            <a:avLst/>
          </a:prstGeom>
          <a:noFill/>
          <a:ln>
            <a:noFill/>
          </a:ln>
        </p:spPr>
      </p:pic>
      <p:pic>
        <p:nvPicPr>
          <p:cNvPr id="6" name="Shape 5"/>
          <p:cNvPicPr preferRelativeResize="0"/>
          <p:nvPr userDrawn="1"/>
        </p:nvPicPr>
        <p:blipFill rotWithShape="1">
          <a:blip r:embed="rId12">
            <a:alphaModFix/>
          </a:blip>
          <a:srcRect t="66667"/>
          <a:stretch/>
        </p:blipFill>
        <p:spPr>
          <a:xfrm>
            <a:off x="-4483" y="6495628"/>
            <a:ext cx="9162287" cy="376176"/>
          </a:xfrm>
          <a:prstGeom prst="rect">
            <a:avLst/>
          </a:prstGeom>
          <a:noFill/>
          <a:ln>
            <a:noFill/>
          </a:ln>
        </p:spPr>
      </p:pic>
      <p:sp>
        <p:nvSpPr>
          <p:cNvPr id="1027" name="Title Placeholder 1"/>
          <p:cNvSpPr>
            <a:spLocks noGrp="1"/>
          </p:cNvSpPr>
          <p:nvPr>
            <p:ph type="title"/>
          </p:nvPr>
        </p:nvSpPr>
        <p:spPr bwMode="auto">
          <a:xfrm>
            <a:off x="228600" y="0"/>
            <a:ext cx="8686800" cy="7850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45720" numCol="1" anchor="ctr"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228600" y="1150938"/>
            <a:ext cx="8686800" cy="511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4"/>
          </p:nvPr>
        </p:nvSpPr>
        <p:spPr>
          <a:xfrm>
            <a:off x="8685213" y="6497551"/>
            <a:ext cx="458787"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bg1"/>
                </a:solidFill>
                <a:latin typeface="Arial"/>
                <a:ea typeface="+mn-ea"/>
                <a:cs typeface="Arial"/>
              </a:defRPr>
            </a:lvl1pPr>
          </a:lstStyle>
          <a:p>
            <a:pPr>
              <a:defRPr/>
            </a:pPr>
            <a:fld id="{582D18A1-AB15-EA42-8DAE-C61C7CBDF248}" type="slidenum">
              <a:rPr lang="en-US"/>
              <a:pPr>
                <a:defRPr/>
              </a:pPr>
              <a:t>‹#›</a:t>
            </a:fld>
            <a:endParaRPr lang="en-US"/>
          </a:p>
        </p:txBody>
      </p:sp>
      <p:sp>
        <p:nvSpPr>
          <p:cNvPr id="8" name="Shape 11"/>
          <p:cNvSpPr txBox="1">
            <a:spLocks noGrp="1"/>
          </p:cNvSpPr>
          <p:nvPr>
            <p:ph type="ftr" idx="3"/>
          </p:nvPr>
        </p:nvSpPr>
        <p:spPr>
          <a:xfrm>
            <a:off x="2779452" y="6507694"/>
            <a:ext cx="3585093" cy="369302"/>
          </a:xfrm>
          <a:prstGeom prst="rect">
            <a:avLst/>
          </a:prstGeom>
          <a:noFill/>
          <a:ln>
            <a:noFill/>
          </a:ln>
        </p:spPr>
        <p:txBody>
          <a:bodyPr lIns="91425" tIns="91425" rIns="91425" bIns="91425" anchor="ctr" anchorCtr="1">
            <a:spAutoFit/>
          </a:bodyPr>
          <a:lstStyle>
            <a:lvl1pPr marL="0" marR="0" indent="0" algn="l" rtl="0">
              <a:lnSpc>
                <a:spcPct val="100000"/>
              </a:lnSpc>
              <a:spcBef>
                <a:spcPts val="0"/>
              </a:spcBef>
              <a:spcAft>
                <a:spcPts val="0"/>
              </a:spcAft>
              <a:buClr>
                <a:srgbClr val="000000"/>
              </a:buClr>
              <a:buFont typeface="Arial"/>
              <a:buNone/>
              <a:defRPr sz="1200">
                <a:solidFill>
                  <a:srgbClr val="FFFFFF"/>
                </a:solidFill>
                <a:latin typeface="Arial"/>
                <a:cs typeface="Arial"/>
              </a:defRPr>
            </a:lvl1pPr>
            <a:lvl2pPr marL="457200" marR="0" indent="0" algn="l" rtl="0">
              <a:lnSpc>
                <a:spcPct val="100000"/>
              </a:lnSpc>
              <a:spcBef>
                <a:spcPts val="0"/>
              </a:spcBef>
              <a:spcAft>
                <a:spcPts val="0"/>
              </a:spcAft>
              <a:buClr>
                <a:srgbClr val="000000"/>
              </a:buClr>
              <a:buFont typeface="Arial"/>
              <a:buNone/>
              <a:defRPr/>
            </a:lvl2pPr>
            <a:lvl3pPr marL="914400" marR="0" indent="0" algn="l" rtl="0">
              <a:lnSpc>
                <a:spcPct val="100000"/>
              </a:lnSpc>
              <a:spcBef>
                <a:spcPts val="0"/>
              </a:spcBef>
              <a:spcAft>
                <a:spcPts val="0"/>
              </a:spcAft>
              <a:buClr>
                <a:srgbClr val="000000"/>
              </a:buClr>
              <a:buFont typeface="Arial"/>
              <a:buNone/>
              <a:defRPr/>
            </a:lvl3pPr>
            <a:lvl4pPr marL="1371600" marR="0" indent="0" algn="l" rtl="0">
              <a:lnSpc>
                <a:spcPct val="100000"/>
              </a:lnSpc>
              <a:spcBef>
                <a:spcPts val="0"/>
              </a:spcBef>
              <a:spcAft>
                <a:spcPts val="0"/>
              </a:spcAft>
              <a:buClr>
                <a:srgbClr val="000000"/>
              </a:buClr>
              <a:buFont typeface="Arial"/>
              <a:buNone/>
              <a:defRPr/>
            </a:lvl4pPr>
            <a:lvl5pPr marL="1828800" marR="0" indent="0" algn="l" rtl="0">
              <a:lnSpc>
                <a:spcPct val="100000"/>
              </a:lnSpc>
              <a:spcBef>
                <a:spcPts val="0"/>
              </a:spcBef>
              <a:spcAft>
                <a:spcPts val="0"/>
              </a:spcAft>
              <a:buClr>
                <a:srgbClr val="000000"/>
              </a:buClr>
              <a:buFont typeface="Arial"/>
              <a:buNone/>
              <a:defRPr/>
            </a:lvl5pPr>
            <a:lvl6pPr marL="2286000" marR="0" indent="0" algn="l" rtl="0">
              <a:lnSpc>
                <a:spcPct val="100000"/>
              </a:lnSpc>
              <a:spcBef>
                <a:spcPts val="0"/>
              </a:spcBef>
              <a:spcAft>
                <a:spcPts val="0"/>
              </a:spcAft>
              <a:buClr>
                <a:srgbClr val="000000"/>
              </a:buClr>
              <a:buFont typeface="Arial"/>
              <a:buNone/>
              <a:defRPr/>
            </a:lvl6pPr>
            <a:lvl7pPr marL="2743200" marR="0" indent="0" algn="l" rtl="0">
              <a:lnSpc>
                <a:spcPct val="100000"/>
              </a:lnSpc>
              <a:spcBef>
                <a:spcPts val="0"/>
              </a:spcBef>
              <a:spcAft>
                <a:spcPts val="0"/>
              </a:spcAft>
              <a:buClr>
                <a:srgbClr val="000000"/>
              </a:buClr>
              <a:buFont typeface="Arial"/>
              <a:buNone/>
              <a:defRPr/>
            </a:lvl7pPr>
            <a:lvl8pPr marL="3200400" marR="0" indent="0" algn="l" rtl="0">
              <a:lnSpc>
                <a:spcPct val="100000"/>
              </a:lnSpc>
              <a:spcBef>
                <a:spcPts val="0"/>
              </a:spcBef>
              <a:spcAft>
                <a:spcPts val="0"/>
              </a:spcAft>
              <a:buClr>
                <a:srgbClr val="000000"/>
              </a:buClr>
              <a:buFont typeface="Arial"/>
              <a:buNone/>
              <a:defRPr/>
            </a:lvl8pPr>
            <a:lvl9pPr marL="3657600" marR="0" indent="0" algn="l" rtl="0">
              <a:lnSpc>
                <a:spcPct val="100000"/>
              </a:lnSpc>
              <a:spcBef>
                <a:spcPts val="0"/>
              </a:spcBef>
              <a:spcAft>
                <a:spcPts val="0"/>
              </a:spcAft>
              <a:buClr>
                <a:srgbClr val="000000"/>
              </a:buClr>
              <a:buFont typeface="Arial"/>
              <a:buNone/>
              <a:defRPr/>
            </a:lvl9pPr>
          </a:lstStyle>
          <a:p>
            <a:endParaRPr 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64" r:id="rId7"/>
    <p:sldLayoutId id="2147483665" r:id="rId8"/>
    <p:sldLayoutId id="2147483666" r:id="rId9"/>
    <p:sldLayoutId id="2147483674" r:id="rId10"/>
  </p:sldLayoutIdLst>
  <p:hf hdr="0" ftr="0" dt="0"/>
  <p:txStyles>
    <p:titleStyle>
      <a:lvl1pPr algn="ctr" defTabSz="457200" rtl="0" eaLnBrk="1" fontAlgn="base" hangingPunct="1">
        <a:spcBef>
          <a:spcPct val="0"/>
        </a:spcBef>
        <a:spcAft>
          <a:spcPct val="0"/>
        </a:spcAft>
        <a:defRPr sz="4000" b="1" kern="1200">
          <a:solidFill>
            <a:schemeClr val="bg1"/>
          </a:solidFill>
          <a:latin typeface="Gill Sans MT"/>
          <a:ea typeface="ＭＳ Ｐゴシック" charset="0"/>
          <a:cs typeface="Gill Sans MT"/>
        </a:defRPr>
      </a:lvl1pPr>
      <a:lvl2pPr algn="ctr" defTabSz="457200" rtl="0" eaLnBrk="1" fontAlgn="base" hangingPunct="1">
        <a:spcBef>
          <a:spcPct val="0"/>
        </a:spcBef>
        <a:spcAft>
          <a:spcPct val="0"/>
        </a:spcAft>
        <a:defRPr sz="4000" b="1">
          <a:solidFill>
            <a:srgbClr val="003399"/>
          </a:solidFill>
          <a:latin typeface="Gill Sans MT" charset="0"/>
          <a:ea typeface="ＭＳ Ｐゴシック" charset="0"/>
        </a:defRPr>
      </a:lvl2pPr>
      <a:lvl3pPr algn="ctr" defTabSz="457200" rtl="0" eaLnBrk="1" fontAlgn="base" hangingPunct="1">
        <a:spcBef>
          <a:spcPct val="0"/>
        </a:spcBef>
        <a:spcAft>
          <a:spcPct val="0"/>
        </a:spcAft>
        <a:defRPr sz="4000" b="1">
          <a:solidFill>
            <a:srgbClr val="003399"/>
          </a:solidFill>
          <a:latin typeface="Gill Sans MT" charset="0"/>
          <a:ea typeface="ＭＳ Ｐゴシック" charset="0"/>
        </a:defRPr>
      </a:lvl3pPr>
      <a:lvl4pPr algn="ctr" defTabSz="457200" rtl="0" eaLnBrk="1" fontAlgn="base" hangingPunct="1">
        <a:spcBef>
          <a:spcPct val="0"/>
        </a:spcBef>
        <a:spcAft>
          <a:spcPct val="0"/>
        </a:spcAft>
        <a:defRPr sz="4000" b="1">
          <a:solidFill>
            <a:srgbClr val="003399"/>
          </a:solidFill>
          <a:latin typeface="Gill Sans MT" charset="0"/>
          <a:ea typeface="ＭＳ Ｐゴシック" charset="0"/>
        </a:defRPr>
      </a:lvl4pPr>
      <a:lvl5pPr algn="ctr" defTabSz="457200" rtl="0" eaLnBrk="1" fontAlgn="base" hangingPunct="1">
        <a:spcBef>
          <a:spcPct val="0"/>
        </a:spcBef>
        <a:spcAft>
          <a:spcPct val="0"/>
        </a:spcAft>
        <a:defRPr sz="4000" b="1">
          <a:solidFill>
            <a:srgbClr val="003399"/>
          </a:solidFill>
          <a:latin typeface="Gill Sans MT" charset="0"/>
          <a:ea typeface="ＭＳ Ｐゴシック" charset="0"/>
        </a:defRPr>
      </a:lvl5pPr>
      <a:lvl6pPr marL="457200" algn="ctr" defTabSz="457200" rtl="0" eaLnBrk="1" fontAlgn="base" hangingPunct="1">
        <a:spcBef>
          <a:spcPct val="0"/>
        </a:spcBef>
        <a:spcAft>
          <a:spcPct val="0"/>
        </a:spcAft>
        <a:defRPr sz="4000" b="1">
          <a:solidFill>
            <a:srgbClr val="003399"/>
          </a:solidFill>
          <a:latin typeface="Gill Sans MT" charset="0"/>
          <a:ea typeface="ＭＳ Ｐゴシック" charset="0"/>
        </a:defRPr>
      </a:lvl6pPr>
      <a:lvl7pPr marL="914400" algn="ctr" defTabSz="457200" rtl="0" eaLnBrk="1" fontAlgn="base" hangingPunct="1">
        <a:spcBef>
          <a:spcPct val="0"/>
        </a:spcBef>
        <a:spcAft>
          <a:spcPct val="0"/>
        </a:spcAft>
        <a:defRPr sz="4000" b="1">
          <a:solidFill>
            <a:srgbClr val="003399"/>
          </a:solidFill>
          <a:latin typeface="Gill Sans MT" charset="0"/>
          <a:ea typeface="ＭＳ Ｐゴシック" charset="0"/>
        </a:defRPr>
      </a:lvl7pPr>
      <a:lvl8pPr marL="1371600" algn="ctr" defTabSz="457200" rtl="0" eaLnBrk="1" fontAlgn="base" hangingPunct="1">
        <a:spcBef>
          <a:spcPct val="0"/>
        </a:spcBef>
        <a:spcAft>
          <a:spcPct val="0"/>
        </a:spcAft>
        <a:defRPr sz="4000" b="1">
          <a:solidFill>
            <a:srgbClr val="003399"/>
          </a:solidFill>
          <a:latin typeface="Gill Sans MT" charset="0"/>
          <a:ea typeface="ＭＳ Ｐゴシック" charset="0"/>
        </a:defRPr>
      </a:lvl8pPr>
      <a:lvl9pPr marL="1828800" algn="ctr" defTabSz="457200" rtl="0" eaLnBrk="1" fontAlgn="base" hangingPunct="1">
        <a:spcBef>
          <a:spcPct val="0"/>
        </a:spcBef>
        <a:spcAft>
          <a:spcPct val="0"/>
        </a:spcAft>
        <a:defRPr sz="4000" b="1">
          <a:solidFill>
            <a:srgbClr val="003399"/>
          </a:solidFill>
          <a:latin typeface="Gill Sans MT" charset="0"/>
          <a:ea typeface="ＭＳ Ｐゴシック" charset="0"/>
        </a:defRPr>
      </a:lvl9pPr>
    </p:titleStyle>
    <p:bodyStyle>
      <a:lvl1pPr marL="342900" indent="-342900" algn="l" defTabSz="457200" rtl="0" eaLnBrk="1" fontAlgn="base" hangingPunct="1">
        <a:lnSpc>
          <a:spcPct val="110000"/>
        </a:lnSpc>
        <a:spcBef>
          <a:spcPct val="0"/>
        </a:spcBef>
        <a:spcAft>
          <a:spcPts val="1000"/>
        </a:spcAft>
        <a:buClr>
          <a:srgbClr val="0D5D55"/>
        </a:buClr>
        <a:buSzPct val="85000"/>
        <a:buFont typeface="Wingdings" charset="2"/>
        <a:buChar char="u"/>
        <a:defRPr sz="2800" kern="1200">
          <a:solidFill>
            <a:schemeClr val="tx1"/>
          </a:solidFill>
          <a:latin typeface="Arial"/>
          <a:ea typeface="ＭＳ Ｐゴシック" charset="0"/>
          <a:cs typeface="Arial"/>
        </a:defRPr>
      </a:lvl1pPr>
      <a:lvl2pPr marL="569913" indent="-230188" algn="l" defTabSz="457200" rtl="0" eaLnBrk="1" fontAlgn="base" hangingPunct="1">
        <a:spcBef>
          <a:spcPct val="0"/>
        </a:spcBef>
        <a:spcAft>
          <a:spcPts val="600"/>
        </a:spcAft>
        <a:buClr>
          <a:srgbClr val="800000"/>
        </a:buClr>
        <a:buSzPct val="60000"/>
        <a:buFont typeface="Wingdings" charset="0"/>
        <a:buChar char="q"/>
        <a:defRPr sz="2400" kern="1200">
          <a:solidFill>
            <a:schemeClr val="tx1"/>
          </a:solidFill>
          <a:latin typeface="Arial"/>
          <a:ea typeface="ＭＳ Ｐゴシック" charset="0"/>
          <a:cs typeface="Arial"/>
        </a:defRPr>
      </a:lvl2pPr>
      <a:lvl3pPr marL="800100" indent="-230188" algn="l" defTabSz="457200" rtl="0" eaLnBrk="1" fontAlgn="base" hangingPunct="1">
        <a:spcBef>
          <a:spcPct val="0"/>
        </a:spcBef>
        <a:spcAft>
          <a:spcPts val="600"/>
        </a:spcAft>
        <a:buClr>
          <a:srgbClr val="0A476C"/>
        </a:buClr>
        <a:buFont typeface="Arial" charset="0"/>
        <a:buChar char="•"/>
        <a:defRPr sz="2000" kern="1200">
          <a:solidFill>
            <a:schemeClr val="tx1"/>
          </a:solidFill>
          <a:latin typeface="Arial"/>
          <a:ea typeface="ＭＳ Ｐゴシック" charset="0"/>
          <a:cs typeface="Arial"/>
        </a:defRPr>
      </a:lvl3pPr>
      <a:lvl4pPr marL="1030288" indent="-228600" algn="l" defTabSz="573088" rtl="0" eaLnBrk="1" fontAlgn="base" hangingPunct="1">
        <a:spcBef>
          <a:spcPct val="0"/>
        </a:spcBef>
        <a:spcAft>
          <a:spcPts val="600"/>
        </a:spcAft>
        <a:buFont typeface="Arial" charset="0"/>
        <a:buChar char="–"/>
        <a:defRPr kern="1200">
          <a:solidFill>
            <a:schemeClr val="tx1"/>
          </a:solidFill>
          <a:latin typeface="Arial"/>
          <a:ea typeface="ＭＳ Ｐゴシック" charset="0"/>
          <a:cs typeface="Arial"/>
        </a:defRPr>
      </a:lvl4pPr>
      <a:lvl5pPr marL="1260475" indent="-230188" algn="l" defTabSz="457200" rtl="0" eaLnBrk="1" fontAlgn="base" hangingPunct="1">
        <a:spcBef>
          <a:spcPct val="0"/>
        </a:spcBef>
        <a:spcAft>
          <a:spcPts val="600"/>
        </a:spcAft>
        <a:buFont typeface="Arial" charset="0"/>
        <a:buChar char="»"/>
        <a:defRPr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mp.lbl.gov/publications/program-administrator-cost-saved)"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emp.lbl.gov/publications/cost-saving-natural-gas-through"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mp.lbl.gov/"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mailto:lcschwartz@lbl.gov" TargetMode="External"/><Relationship Id="rId5" Type="http://schemas.openxmlformats.org/officeDocument/2006/relationships/image" Target="../media/image11.png"/><Relationship Id="rId4" Type="http://schemas.openxmlformats.org/officeDocument/2006/relationships/hyperlink" Target="https://emp.lbl.gov/mailing-lis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hyperlink" Target="https://emp.lbl.gov/publications/cost-saving-electricity-through-0" TargetMode="External"/><Relationship Id="rId3" Type="http://schemas.openxmlformats.org/officeDocument/2006/relationships/hyperlink" Target="https://emp.lbl.gov/publications/energy-efficiency-program-typology" TargetMode="External"/><Relationship Id="rId7" Type="http://schemas.openxmlformats.org/officeDocument/2006/relationships/hyperlink" Target="https://emp.lbl.gov/publications/peak-demand-impacts-electricity"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emp.lbl.gov/publications/cost-saving-electricity-through" TargetMode="External"/><Relationship Id="rId5" Type="http://schemas.openxmlformats.org/officeDocument/2006/relationships/hyperlink" Target="https://emp.lbl.gov/publications/total-cost-saving-electricity-through" TargetMode="External"/><Relationship Id="rId10" Type="http://schemas.openxmlformats.org/officeDocument/2006/relationships/hyperlink" Target="https://emp.lbl.gov/projects/what-it-costs-save-energy" TargetMode="External"/><Relationship Id="rId4" Type="http://schemas.openxmlformats.org/officeDocument/2006/relationships/hyperlink" Target="https://emp.lbl.gov/publications/program-administrator-cost-saved" TargetMode="External"/><Relationship Id="rId9" Type="http://schemas.openxmlformats.org/officeDocument/2006/relationships/hyperlink" Target="https://emp.lbl.gov/publications/cost-saving-natural-gas-through"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eia.gov/dnav/ng/ng_pri_sum_a_EPG0_PRS_DMcf_m.ht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library.cee1.org/content/2018-cee-annual-industry-report/" TargetMode="External"/><Relationship Id="rId5" Type="http://schemas.openxmlformats.org/officeDocument/2006/relationships/hyperlink" Target="https://www.aga.org/contentassets/95bfd59fd72048baa030f00d08094592/section7divider.pdf" TargetMode="External"/><Relationship Id="rId4" Type="http://schemas.openxmlformats.org/officeDocument/2006/relationships/hyperlink" Target="https://www.eia.gov/dnav/ng/hist/n3050us3M.ht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6.emf"/><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5.emf"/><Relationship Id="rId4" Type="http://schemas.openxmlformats.org/officeDocument/2006/relationships/package" Target="../embeddings/Microsoft_Word_Document.docx"/></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What Does It Cost to Save</a:t>
            </a:r>
            <a:br>
              <a:rPr lang="en-US" dirty="0"/>
            </a:br>
            <a:r>
              <a:rPr lang="en-US" dirty="0"/>
              <a:t>a Therm?</a:t>
            </a:r>
          </a:p>
        </p:txBody>
      </p:sp>
      <p:sp>
        <p:nvSpPr>
          <p:cNvPr id="3" name="Text Placeholder 2"/>
          <p:cNvSpPr>
            <a:spLocks noGrp="1"/>
          </p:cNvSpPr>
          <p:nvPr>
            <p:ph type="body" sz="quarter" idx="10"/>
          </p:nvPr>
        </p:nvSpPr>
        <p:spPr>
          <a:xfrm>
            <a:off x="413656" y="4070351"/>
            <a:ext cx="8273143" cy="1120028"/>
          </a:xfrm>
        </p:spPr>
        <p:txBody>
          <a:bodyPr/>
          <a:lstStyle/>
          <a:p>
            <a:r>
              <a:rPr lang="en-US" dirty="0">
                <a:latin typeface="Gill Sans MT" panose="020B0502020104020203" pitchFamily="34" charset="77"/>
              </a:rPr>
              <a:t>Presented by Steve Schiller, Sean Murphy, </a:t>
            </a:r>
            <a:br>
              <a:rPr lang="en-US" dirty="0">
                <a:latin typeface="Gill Sans MT" panose="020B0502020104020203" pitchFamily="34" charset="77"/>
              </a:rPr>
            </a:br>
            <a:r>
              <a:rPr lang="en-US" dirty="0">
                <a:latin typeface="Gill Sans MT" panose="020B0502020104020203" pitchFamily="34" charset="77"/>
              </a:rPr>
              <a:t>Greg </a:t>
            </a:r>
            <a:r>
              <a:rPr lang="en-US" dirty="0" err="1">
                <a:latin typeface="Gill Sans MT" panose="020B0502020104020203" pitchFamily="34" charset="77"/>
              </a:rPr>
              <a:t>Leventis</a:t>
            </a:r>
            <a:r>
              <a:rPr lang="en-US" dirty="0">
                <a:latin typeface="Gill Sans MT" panose="020B0502020104020203" pitchFamily="34" charset="77"/>
              </a:rPr>
              <a:t> and Lisa Schwartz</a:t>
            </a:r>
          </a:p>
        </p:txBody>
      </p:sp>
      <p:sp>
        <p:nvSpPr>
          <p:cNvPr id="4" name="Text Placeholder 3"/>
          <p:cNvSpPr>
            <a:spLocks noGrp="1"/>
          </p:cNvSpPr>
          <p:nvPr>
            <p:ph type="body" sz="quarter" idx="11"/>
          </p:nvPr>
        </p:nvSpPr>
        <p:spPr>
          <a:xfrm>
            <a:off x="370114" y="5512767"/>
            <a:ext cx="8458200" cy="769937"/>
          </a:xfrm>
        </p:spPr>
        <p:txBody>
          <a:bodyPr/>
          <a:lstStyle/>
          <a:p>
            <a:r>
              <a:rPr lang="en-US" dirty="0"/>
              <a:t>Berkeley Lab Webinar – June </a:t>
            </a:r>
            <a:r>
              <a:rPr lang="en-US" dirty="0">
                <a:solidFill>
                  <a:schemeClr val="bg1"/>
                </a:solidFill>
              </a:rPr>
              <a:t>4</a:t>
            </a:r>
            <a:r>
              <a:rPr lang="en-US" dirty="0"/>
              <a:t>, 2020</a:t>
            </a:r>
            <a:endParaRPr lang="en-US" dirty="0">
              <a:solidFill>
                <a:schemeClr val="bg1"/>
              </a:solidFill>
            </a:endParaRPr>
          </a:p>
          <a:p>
            <a:r>
              <a:rPr lang="en-US" sz="1600" dirty="0"/>
              <a:t>This work was supported by the U.S. Department of Energy’s Building Technologies Office.</a:t>
            </a:r>
          </a:p>
          <a:p>
            <a:endParaRPr lang="en-US" dirty="0"/>
          </a:p>
        </p:txBody>
      </p:sp>
    </p:spTree>
    <p:extLst>
      <p:ext uri="{BB962C8B-B14F-4D97-AF65-F5344CB8AC3E}">
        <p14:creationId xmlns:p14="http://schemas.microsoft.com/office/powerpoint/2010/main" val="403430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C56CC2-A10C-D145-A4B0-D9E426789F7A}"/>
              </a:ext>
            </a:extLst>
          </p:cNvPr>
          <p:cNvSpPr>
            <a:spLocks noGrp="1"/>
          </p:cNvSpPr>
          <p:nvPr>
            <p:ph type="ctrTitle"/>
          </p:nvPr>
        </p:nvSpPr>
        <p:spPr>
          <a:xfrm>
            <a:off x="709550" y="3127952"/>
            <a:ext cx="7772400" cy="1470025"/>
          </a:xfrm>
        </p:spPr>
        <p:txBody>
          <a:bodyPr/>
          <a:lstStyle/>
          <a:p>
            <a:r>
              <a:rPr lang="en-US" sz="3200" b="0" dirty="0">
                <a:solidFill>
                  <a:schemeClr val="tx1"/>
                </a:solidFill>
                <a:latin typeface="Arial" panose="020B0604020202020204" pitchFamily="34" charset="0"/>
                <a:cs typeface="Arial" panose="020B0604020202020204" pitchFamily="34" charset="0"/>
              </a:rPr>
              <a:t>Please use the </a:t>
            </a:r>
            <a:r>
              <a:rPr lang="en-US" sz="3200" dirty="0">
                <a:solidFill>
                  <a:schemeClr val="tx1"/>
                </a:solidFill>
                <a:latin typeface="Arial" panose="020B0604020202020204" pitchFamily="34" charset="0"/>
                <a:cs typeface="Arial" panose="020B0604020202020204" pitchFamily="34" charset="0"/>
              </a:rPr>
              <a:t>Q&amp;A box</a:t>
            </a:r>
            <a:br>
              <a:rPr lang="en-US" sz="3200" dirty="0">
                <a:solidFill>
                  <a:schemeClr val="tx1"/>
                </a:solidFill>
                <a:latin typeface="Arial" panose="020B0604020202020204" pitchFamily="34" charset="0"/>
                <a:cs typeface="Arial" panose="020B0604020202020204" pitchFamily="34" charset="0"/>
              </a:rPr>
            </a:br>
            <a:r>
              <a:rPr lang="en-US" sz="3200" b="0" dirty="0">
                <a:solidFill>
                  <a:schemeClr val="tx1"/>
                </a:solidFill>
                <a:latin typeface="Arial" panose="020B0604020202020204" pitchFamily="34" charset="0"/>
                <a:cs typeface="Arial" panose="020B0604020202020204" pitchFamily="34" charset="0"/>
              </a:rPr>
              <a:t>to send us your questions and comments any time during the webinar. </a:t>
            </a:r>
            <a:br>
              <a:rPr lang="en-US" sz="3200" b="0" dirty="0">
                <a:solidFill>
                  <a:schemeClr val="tx1"/>
                </a:solidFill>
                <a:latin typeface="Arial" panose="020B0604020202020204" pitchFamily="34" charset="0"/>
                <a:cs typeface="Arial" panose="020B0604020202020204" pitchFamily="34" charset="0"/>
              </a:rPr>
            </a:br>
            <a:br>
              <a:rPr lang="en-US" sz="3200" b="0" dirty="0">
                <a:solidFill>
                  <a:schemeClr val="tx1"/>
                </a:solidFill>
                <a:latin typeface="Arial" panose="020B0604020202020204" pitchFamily="34" charset="0"/>
                <a:cs typeface="Arial" panose="020B0604020202020204" pitchFamily="34" charset="0"/>
              </a:rPr>
            </a:br>
            <a:r>
              <a:rPr lang="en-US" sz="3200" b="0" dirty="0">
                <a:solidFill>
                  <a:schemeClr val="tx1"/>
                </a:solidFill>
                <a:latin typeface="Arial" panose="020B0604020202020204" pitchFamily="34" charset="0"/>
                <a:cs typeface="Arial" panose="020B0604020202020204" pitchFamily="34" charset="0"/>
              </a:rPr>
              <a:t>Moderated Q&amp;A will follow our presentation. We’ll answer as many questions as we can at that time.</a:t>
            </a:r>
            <a:br>
              <a:rPr lang="en-US" b="0" dirty="0">
                <a:solidFill>
                  <a:schemeClr val="tx1"/>
                </a:solidFill>
                <a:latin typeface="Arial" panose="020B0604020202020204" pitchFamily="34" charset="0"/>
                <a:cs typeface="Arial" panose="020B0604020202020204" pitchFamily="34" charset="0"/>
              </a:rPr>
            </a:br>
            <a:br>
              <a:rPr lang="en-US" b="0" dirty="0">
                <a:solidFill>
                  <a:schemeClr val="tx1"/>
                </a:solidFill>
                <a:latin typeface="Arial" panose="020B0604020202020204" pitchFamily="34" charset="0"/>
                <a:cs typeface="Arial" panose="020B0604020202020204" pitchFamily="34" charset="0"/>
              </a:rPr>
            </a:br>
            <a:endParaRPr lang="en-US" dirty="0"/>
          </a:p>
        </p:txBody>
      </p:sp>
      <p:sp>
        <p:nvSpPr>
          <p:cNvPr id="4" name="Slide Number Placeholder 3">
            <a:extLst>
              <a:ext uri="{FF2B5EF4-FFF2-40B4-BE49-F238E27FC236}">
                <a16:creationId xmlns:a16="http://schemas.microsoft.com/office/drawing/2014/main" id="{6511598F-17E5-5748-8F6E-7C94E480A74F}"/>
              </a:ext>
            </a:extLst>
          </p:cNvPr>
          <p:cNvSpPr>
            <a:spLocks noGrp="1"/>
          </p:cNvSpPr>
          <p:nvPr>
            <p:ph type="sldNum" sz="quarter" idx="10"/>
          </p:nvPr>
        </p:nvSpPr>
        <p:spPr/>
        <p:txBody>
          <a:bodyPr/>
          <a:lstStyle/>
          <a:p>
            <a:pPr>
              <a:defRPr/>
            </a:pPr>
            <a:fld id="{DDC256EE-1223-1F48-AD8F-DE891931B700}" type="slidenum">
              <a:rPr lang="en-US" smtClean="0"/>
              <a:pPr>
                <a:defRPr/>
              </a:pPr>
              <a:t>10</a:t>
            </a:fld>
            <a:endParaRPr lang="en-US"/>
          </a:p>
        </p:txBody>
      </p:sp>
    </p:spTree>
    <p:extLst>
      <p:ext uri="{BB962C8B-B14F-4D97-AF65-F5344CB8AC3E}">
        <p14:creationId xmlns:p14="http://schemas.microsoft.com/office/powerpoint/2010/main" val="30738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AF2E9D-834C-D847-9510-1DE78596036D}"/>
              </a:ext>
            </a:extLst>
          </p:cNvPr>
          <p:cNvSpPr>
            <a:spLocks noGrp="1"/>
          </p:cNvSpPr>
          <p:nvPr>
            <p:ph type="ctrTitle"/>
          </p:nvPr>
        </p:nvSpPr>
        <p:spPr/>
        <p:txBody>
          <a:bodyPr/>
          <a:lstStyle/>
          <a:p>
            <a:r>
              <a:rPr lang="en-US" dirty="0">
                <a:solidFill>
                  <a:srgbClr val="A50021"/>
                </a:solidFill>
              </a:rPr>
              <a:t>Results</a:t>
            </a:r>
          </a:p>
        </p:txBody>
      </p:sp>
      <p:sp>
        <p:nvSpPr>
          <p:cNvPr id="4" name="Slide Number Placeholder 3">
            <a:extLst>
              <a:ext uri="{FF2B5EF4-FFF2-40B4-BE49-F238E27FC236}">
                <a16:creationId xmlns:a16="http://schemas.microsoft.com/office/drawing/2014/main" id="{5209EA16-CD9C-654F-9324-8989CDECCD59}"/>
              </a:ext>
            </a:extLst>
          </p:cNvPr>
          <p:cNvSpPr>
            <a:spLocks noGrp="1"/>
          </p:cNvSpPr>
          <p:nvPr>
            <p:ph type="sldNum" sz="quarter" idx="10"/>
          </p:nvPr>
        </p:nvSpPr>
        <p:spPr/>
        <p:txBody>
          <a:bodyPr/>
          <a:lstStyle/>
          <a:p>
            <a:pPr>
              <a:defRPr/>
            </a:pPr>
            <a:fld id="{DDC256EE-1223-1F48-AD8F-DE891931B700}" type="slidenum">
              <a:rPr lang="en-US" smtClean="0"/>
              <a:pPr>
                <a:defRPr/>
              </a:pPr>
              <a:t>11</a:t>
            </a:fld>
            <a:endParaRPr lang="en-US"/>
          </a:p>
        </p:txBody>
      </p:sp>
    </p:spTree>
    <p:extLst>
      <p:ext uri="{BB962C8B-B14F-4D97-AF65-F5344CB8AC3E}">
        <p14:creationId xmlns:p14="http://schemas.microsoft.com/office/powerpoint/2010/main" val="188965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C0372-E7FE-AB4E-B0E2-C3CA0BCE31C9}"/>
              </a:ext>
            </a:extLst>
          </p:cNvPr>
          <p:cNvSpPr>
            <a:spLocks noGrp="1"/>
          </p:cNvSpPr>
          <p:nvPr>
            <p:ph type="title"/>
          </p:nvPr>
        </p:nvSpPr>
        <p:spPr/>
        <p:txBody>
          <a:bodyPr/>
          <a:lstStyle/>
          <a:p>
            <a:r>
              <a:rPr lang="en-US" dirty="0"/>
              <a:t>National Results</a:t>
            </a:r>
          </a:p>
        </p:txBody>
      </p:sp>
      <p:sp>
        <p:nvSpPr>
          <p:cNvPr id="3" name="Content Placeholder 2">
            <a:extLst>
              <a:ext uri="{FF2B5EF4-FFF2-40B4-BE49-F238E27FC236}">
                <a16:creationId xmlns:a16="http://schemas.microsoft.com/office/drawing/2014/main" id="{071E4BC0-1BCF-284F-A88B-A778B6BFC927}"/>
              </a:ext>
            </a:extLst>
          </p:cNvPr>
          <p:cNvSpPr>
            <a:spLocks noGrp="1"/>
          </p:cNvSpPr>
          <p:nvPr>
            <p:ph idx="1"/>
          </p:nvPr>
        </p:nvSpPr>
        <p:spPr>
          <a:xfrm>
            <a:off x="228600" y="793545"/>
            <a:ext cx="8456613" cy="5704005"/>
          </a:xfrm>
        </p:spPr>
        <p:txBody>
          <a:bodyPr/>
          <a:lstStyle/>
          <a:p>
            <a:pPr>
              <a:spcAft>
                <a:spcPts val="0"/>
              </a:spcAft>
            </a:pPr>
            <a:r>
              <a:rPr lang="en-US" dirty="0"/>
              <a:t>Savings-weighted average PA cost of saving gas is $0.40/</a:t>
            </a:r>
            <a:r>
              <a:rPr lang="en-US" dirty="0" err="1"/>
              <a:t>therm</a:t>
            </a:r>
            <a:r>
              <a:rPr lang="en-US" dirty="0"/>
              <a:t> for our 12-state sample over the 2012-2017 study period</a:t>
            </a:r>
            <a:br>
              <a:rPr lang="en-US" dirty="0"/>
            </a:br>
            <a:endParaRPr lang="en-US" dirty="0"/>
          </a:p>
          <a:p>
            <a:pPr>
              <a:spcAft>
                <a:spcPts val="0"/>
              </a:spcAft>
            </a:pPr>
            <a:r>
              <a:rPr lang="en-US" dirty="0"/>
              <a:t>Results are similar to a </a:t>
            </a:r>
            <a:br>
              <a:rPr lang="en-US" dirty="0"/>
            </a:br>
            <a:r>
              <a:rPr lang="en-US" dirty="0">
                <a:hlinkClick r:id="rId3"/>
              </a:rPr>
              <a:t>2014 Berkeley Lab study</a:t>
            </a:r>
            <a:r>
              <a:rPr lang="en-US" dirty="0"/>
              <a:t>, </a:t>
            </a:r>
            <a:br>
              <a:rPr lang="en-US" dirty="0"/>
            </a:br>
            <a:r>
              <a:rPr lang="en-US" dirty="0"/>
              <a:t>which estimated savings at </a:t>
            </a:r>
            <a:br>
              <a:rPr lang="en-US" dirty="0"/>
            </a:br>
            <a:r>
              <a:rPr lang="en-US" dirty="0"/>
              <a:t>$0.38/</a:t>
            </a:r>
            <a:r>
              <a:rPr lang="en-US" dirty="0" err="1"/>
              <a:t>therm</a:t>
            </a:r>
            <a:r>
              <a:rPr lang="en-US" dirty="0"/>
              <a:t> from 2009 to </a:t>
            </a:r>
            <a:br>
              <a:rPr lang="en-US" dirty="0"/>
            </a:br>
            <a:r>
              <a:rPr lang="en-US" dirty="0"/>
              <a:t>2011</a:t>
            </a:r>
          </a:p>
          <a:p>
            <a:endParaRPr lang="en-US" dirty="0"/>
          </a:p>
        </p:txBody>
      </p:sp>
      <p:sp>
        <p:nvSpPr>
          <p:cNvPr id="4" name="Slide Number Placeholder 3">
            <a:extLst>
              <a:ext uri="{FF2B5EF4-FFF2-40B4-BE49-F238E27FC236}">
                <a16:creationId xmlns:a16="http://schemas.microsoft.com/office/drawing/2014/main" id="{2E9C2F8B-6681-534A-BEFB-A160FEF4174D}"/>
              </a:ext>
            </a:extLst>
          </p:cNvPr>
          <p:cNvSpPr>
            <a:spLocks noGrp="1"/>
          </p:cNvSpPr>
          <p:nvPr>
            <p:ph type="sldNum" sz="quarter" idx="10"/>
          </p:nvPr>
        </p:nvSpPr>
        <p:spPr/>
        <p:txBody>
          <a:bodyPr/>
          <a:lstStyle/>
          <a:p>
            <a:pPr>
              <a:defRPr/>
            </a:pPr>
            <a:fld id="{DDC256EE-1223-1F48-AD8F-DE891931B700}" type="slidenum">
              <a:rPr lang="en-US" smtClean="0"/>
              <a:pPr>
                <a:defRPr/>
              </a:pPr>
              <a:t>12</a:t>
            </a:fld>
            <a:endParaRPr lang="en-US"/>
          </a:p>
        </p:txBody>
      </p:sp>
      <p:pic>
        <p:nvPicPr>
          <p:cNvPr id="5" name="Picture 4">
            <a:extLst>
              <a:ext uri="{FF2B5EF4-FFF2-40B4-BE49-F238E27FC236}">
                <a16:creationId xmlns:a16="http://schemas.microsoft.com/office/drawing/2014/main" id="{087BAF9B-D770-8E4C-A8F5-3AF42F6FF667}"/>
              </a:ext>
            </a:extLst>
          </p:cNvPr>
          <p:cNvPicPr>
            <a:picLocks noChangeAspect="1"/>
          </p:cNvPicPr>
          <p:nvPr/>
        </p:nvPicPr>
        <p:blipFill>
          <a:blip r:embed="rId4"/>
          <a:stretch>
            <a:fillRect/>
          </a:stretch>
        </p:blipFill>
        <p:spPr>
          <a:xfrm>
            <a:off x="5345724" y="1882631"/>
            <a:ext cx="3444998" cy="4474244"/>
          </a:xfrm>
          <a:prstGeom prst="rect">
            <a:avLst/>
          </a:prstGeom>
          <a:ln>
            <a:solidFill>
              <a:schemeClr val="tx1"/>
            </a:solidFill>
          </a:ln>
        </p:spPr>
      </p:pic>
    </p:spTree>
    <p:extLst>
      <p:ext uri="{BB962C8B-B14F-4D97-AF65-F5344CB8AC3E}">
        <p14:creationId xmlns:p14="http://schemas.microsoft.com/office/powerpoint/2010/main" val="14577746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Shared drives\CoSE Natural Gas\Analysis\_figures\_non_panel\revisions_2019\2_levelized_pa_cose_by_sector_simple_only_socal_ny_fixed_20191022.png">
            <a:extLst>
              <a:ext uri="{FF2B5EF4-FFF2-40B4-BE49-F238E27FC236}">
                <a16:creationId xmlns:a16="http://schemas.microsoft.com/office/drawing/2014/main" id="{9DF3C331-286B-804F-BEE5-F410AFE0720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06400" y="1901221"/>
            <a:ext cx="8278813" cy="4778892"/>
          </a:xfrm>
          <a:prstGeom prst="rect">
            <a:avLst/>
          </a:prstGeom>
          <a:noFill/>
          <a:ln>
            <a:noFill/>
          </a:ln>
        </p:spPr>
      </p:pic>
      <p:sp>
        <p:nvSpPr>
          <p:cNvPr id="2" name="Title 1">
            <a:extLst>
              <a:ext uri="{FF2B5EF4-FFF2-40B4-BE49-F238E27FC236}">
                <a16:creationId xmlns:a16="http://schemas.microsoft.com/office/drawing/2014/main" id="{A4BCEDA5-76A4-3841-A2B7-8890FAB9025D}"/>
              </a:ext>
            </a:extLst>
          </p:cNvPr>
          <p:cNvSpPr>
            <a:spLocks noGrp="1"/>
          </p:cNvSpPr>
          <p:nvPr>
            <p:ph type="title"/>
          </p:nvPr>
        </p:nvSpPr>
        <p:spPr/>
        <p:txBody>
          <a:bodyPr/>
          <a:lstStyle/>
          <a:p>
            <a:r>
              <a:rPr lang="en-US" dirty="0"/>
              <a:t>Cost by Market Sector</a:t>
            </a:r>
          </a:p>
        </p:txBody>
      </p:sp>
      <p:sp>
        <p:nvSpPr>
          <p:cNvPr id="3" name="Content Placeholder 2">
            <a:extLst>
              <a:ext uri="{FF2B5EF4-FFF2-40B4-BE49-F238E27FC236}">
                <a16:creationId xmlns:a16="http://schemas.microsoft.com/office/drawing/2014/main" id="{0ED34B83-9DD8-6D4B-9BB6-474A67D7CFB7}"/>
              </a:ext>
            </a:extLst>
          </p:cNvPr>
          <p:cNvSpPr>
            <a:spLocks noGrp="1"/>
          </p:cNvSpPr>
          <p:nvPr>
            <p:ph idx="1"/>
          </p:nvPr>
        </p:nvSpPr>
        <p:spPr>
          <a:xfrm>
            <a:off x="228600" y="793545"/>
            <a:ext cx="8782878" cy="5704005"/>
          </a:xfrm>
        </p:spPr>
        <p:txBody>
          <a:bodyPr/>
          <a:lstStyle/>
          <a:p>
            <a:pPr>
              <a:spcAft>
                <a:spcPts val="0"/>
              </a:spcAft>
            </a:pPr>
            <a:r>
              <a:rPr lang="en-US" sz="2000" dirty="0"/>
              <a:t>C&amp;I programs provided savings at the lowest savings-weighted average cost ($0.18/</a:t>
            </a:r>
            <a:r>
              <a:rPr lang="en-US" sz="2000" dirty="0" err="1"/>
              <a:t>therm</a:t>
            </a:r>
            <a:r>
              <a:rPr lang="en-US" sz="2000" dirty="0"/>
              <a:t>). The cost of residential and low-income programs was $0.43/</a:t>
            </a:r>
            <a:r>
              <a:rPr lang="en-US" sz="2000" dirty="0" err="1"/>
              <a:t>therm</a:t>
            </a:r>
            <a:r>
              <a:rPr lang="en-US" sz="2000" dirty="0"/>
              <a:t> and $1.47 per </a:t>
            </a:r>
            <a:r>
              <a:rPr lang="en-US" sz="2000" dirty="0" err="1"/>
              <a:t>therm</a:t>
            </a:r>
            <a:r>
              <a:rPr lang="en-US" sz="2000" dirty="0"/>
              <a:t>, respectively. </a:t>
            </a:r>
          </a:p>
          <a:p>
            <a:pPr lvl="1">
              <a:spcAft>
                <a:spcPts val="0"/>
              </a:spcAft>
            </a:pPr>
            <a:r>
              <a:rPr lang="en-US" sz="1800" dirty="0"/>
              <a:t>Residential and low-income programs represent ~¾ of spending in our dataset.</a:t>
            </a:r>
          </a:p>
        </p:txBody>
      </p:sp>
      <p:sp>
        <p:nvSpPr>
          <p:cNvPr id="4" name="Slide Number Placeholder 3">
            <a:extLst>
              <a:ext uri="{FF2B5EF4-FFF2-40B4-BE49-F238E27FC236}">
                <a16:creationId xmlns:a16="http://schemas.microsoft.com/office/drawing/2014/main" id="{BDEBA1DC-9453-FC4C-9298-81DE86474B9F}"/>
              </a:ext>
            </a:extLst>
          </p:cNvPr>
          <p:cNvSpPr>
            <a:spLocks noGrp="1"/>
          </p:cNvSpPr>
          <p:nvPr>
            <p:ph type="sldNum" sz="quarter" idx="10"/>
          </p:nvPr>
        </p:nvSpPr>
        <p:spPr/>
        <p:txBody>
          <a:bodyPr/>
          <a:lstStyle/>
          <a:p>
            <a:pPr>
              <a:defRPr/>
            </a:pPr>
            <a:fld id="{DDC256EE-1223-1F48-AD8F-DE891931B700}" type="slidenum">
              <a:rPr lang="en-US" smtClean="0"/>
              <a:pPr>
                <a:defRPr/>
              </a:pPr>
              <a:t>13</a:t>
            </a:fld>
            <a:endParaRPr lang="en-US"/>
          </a:p>
        </p:txBody>
      </p:sp>
      <p:sp>
        <p:nvSpPr>
          <p:cNvPr id="9" name="TextBox 8">
            <a:extLst>
              <a:ext uri="{FF2B5EF4-FFF2-40B4-BE49-F238E27FC236}">
                <a16:creationId xmlns:a16="http://schemas.microsoft.com/office/drawing/2014/main" id="{A657B45B-4FCA-0742-A1FC-FE67275888BB}"/>
              </a:ext>
            </a:extLst>
          </p:cNvPr>
          <p:cNvSpPr txBox="1"/>
          <p:nvPr/>
        </p:nvSpPr>
        <p:spPr>
          <a:xfrm>
            <a:off x="1399892" y="3151616"/>
            <a:ext cx="4148502" cy="1292662"/>
          </a:xfrm>
          <a:prstGeom prst="rect">
            <a:avLst/>
          </a:prstGeom>
          <a:noFill/>
        </p:spPr>
        <p:txBody>
          <a:bodyPr wrap="square" rtlCol="0">
            <a:spAutoFit/>
          </a:bodyPr>
          <a:lstStyle/>
          <a:p>
            <a:r>
              <a:rPr lang="en-US" sz="2000" b="1" dirty="0"/>
              <a:t>Savings-weighted averages (dots), </a:t>
            </a:r>
          </a:p>
          <a:p>
            <a:r>
              <a:rPr lang="en-US" sz="2000" b="1" dirty="0"/>
              <a:t>medians (horizontal lines) and </a:t>
            </a:r>
          </a:p>
          <a:p>
            <a:r>
              <a:rPr lang="en-US" sz="2000" b="1" dirty="0"/>
              <a:t>interquartile ranges (boxes) </a:t>
            </a:r>
          </a:p>
          <a:p>
            <a:endParaRPr lang="en-US" dirty="0"/>
          </a:p>
        </p:txBody>
      </p:sp>
    </p:spTree>
    <p:extLst>
      <p:ext uri="{BB962C8B-B14F-4D97-AF65-F5344CB8AC3E}">
        <p14:creationId xmlns:p14="http://schemas.microsoft.com/office/powerpoint/2010/main" val="3404904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Shared drives\CoSE Natural Gas\Analysis\_figures\_non_panel\revisions_2019\4_levelized_pa_cose_by_region_only_socal_ny_fixed_20191022.png">
            <a:extLst>
              <a:ext uri="{FF2B5EF4-FFF2-40B4-BE49-F238E27FC236}">
                <a16:creationId xmlns:a16="http://schemas.microsoft.com/office/drawing/2014/main" id="{D322C1C7-C583-9E49-A910-18FB977EB1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0173" y="1714197"/>
            <a:ext cx="8263653" cy="4965916"/>
          </a:xfrm>
          <a:prstGeom prst="rect">
            <a:avLst/>
          </a:prstGeom>
          <a:noFill/>
          <a:ln>
            <a:noFill/>
          </a:ln>
        </p:spPr>
      </p:pic>
      <p:sp>
        <p:nvSpPr>
          <p:cNvPr id="2" name="Title 1">
            <a:extLst>
              <a:ext uri="{FF2B5EF4-FFF2-40B4-BE49-F238E27FC236}">
                <a16:creationId xmlns:a16="http://schemas.microsoft.com/office/drawing/2014/main" id="{FCF1DBFE-7E36-4245-8723-A3B507706B7C}"/>
              </a:ext>
            </a:extLst>
          </p:cNvPr>
          <p:cNvSpPr>
            <a:spLocks noGrp="1"/>
          </p:cNvSpPr>
          <p:nvPr>
            <p:ph type="title"/>
          </p:nvPr>
        </p:nvSpPr>
        <p:spPr/>
        <p:txBody>
          <a:bodyPr/>
          <a:lstStyle/>
          <a:p>
            <a:r>
              <a:rPr lang="en-US" dirty="0"/>
              <a:t>Costs by Region</a:t>
            </a:r>
          </a:p>
        </p:txBody>
      </p:sp>
      <p:sp>
        <p:nvSpPr>
          <p:cNvPr id="3" name="Content Placeholder 2">
            <a:extLst>
              <a:ext uri="{FF2B5EF4-FFF2-40B4-BE49-F238E27FC236}">
                <a16:creationId xmlns:a16="http://schemas.microsoft.com/office/drawing/2014/main" id="{B0C30C97-3238-7D46-A75D-301BF75E0713}"/>
              </a:ext>
            </a:extLst>
          </p:cNvPr>
          <p:cNvSpPr>
            <a:spLocks noGrp="1"/>
          </p:cNvSpPr>
          <p:nvPr>
            <p:ph idx="1"/>
          </p:nvPr>
        </p:nvSpPr>
        <p:spPr>
          <a:xfrm>
            <a:off x="219293" y="976108"/>
            <a:ext cx="8686800" cy="5704005"/>
          </a:xfrm>
        </p:spPr>
        <p:txBody>
          <a:bodyPr/>
          <a:lstStyle/>
          <a:p>
            <a:pPr>
              <a:spcAft>
                <a:spcPts val="0"/>
              </a:spcAft>
            </a:pPr>
            <a:r>
              <a:rPr lang="en-US" sz="2000" dirty="0"/>
              <a:t>Cost/</a:t>
            </a:r>
            <a:r>
              <a:rPr lang="en-US" sz="2000" dirty="0" err="1"/>
              <a:t>therm</a:t>
            </a:r>
            <a:r>
              <a:rPr lang="en-US" sz="2000" dirty="0"/>
              <a:t> varies by region—e.g., Midwest at $0.25 vs. West at $0.59</a:t>
            </a:r>
          </a:p>
          <a:p>
            <a:pPr>
              <a:spcAft>
                <a:spcPts val="0"/>
              </a:spcAft>
            </a:pPr>
            <a:r>
              <a:rPr lang="en-US" sz="2000" dirty="0"/>
              <a:t>High spending on low-income programs in West likely drives some of this disparity; also, weather-driven differences in savings opportunities</a:t>
            </a:r>
            <a:endParaRPr lang="en-US" sz="2400" dirty="0"/>
          </a:p>
          <a:p>
            <a:endParaRPr lang="en-US" dirty="0"/>
          </a:p>
        </p:txBody>
      </p:sp>
      <p:sp>
        <p:nvSpPr>
          <p:cNvPr id="4" name="Slide Number Placeholder 3">
            <a:extLst>
              <a:ext uri="{FF2B5EF4-FFF2-40B4-BE49-F238E27FC236}">
                <a16:creationId xmlns:a16="http://schemas.microsoft.com/office/drawing/2014/main" id="{02FBE2F2-4526-FB46-BD8B-5FD1658272D1}"/>
              </a:ext>
            </a:extLst>
          </p:cNvPr>
          <p:cNvSpPr>
            <a:spLocks noGrp="1"/>
          </p:cNvSpPr>
          <p:nvPr>
            <p:ph type="sldNum" sz="quarter" idx="10"/>
          </p:nvPr>
        </p:nvSpPr>
        <p:spPr/>
        <p:txBody>
          <a:bodyPr/>
          <a:lstStyle/>
          <a:p>
            <a:pPr>
              <a:defRPr/>
            </a:pPr>
            <a:fld id="{DDC256EE-1223-1F48-AD8F-DE891931B700}" type="slidenum">
              <a:rPr lang="en-US" smtClean="0"/>
              <a:pPr>
                <a:defRPr/>
              </a:pPr>
              <a:t>14</a:t>
            </a:fld>
            <a:endParaRPr lang="en-US"/>
          </a:p>
        </p:txBody>
      </p:sp>
    </p:spTree>
    <p:extLst>
      <p:ext uri="{BB962C8B-B14F-4D97-AF65-F5344CB8AC3E}">
        <p14:creationId xmlns:p14="http://schemas.microsoft.com/office/powerpoint/2010/main" val="3182944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751B5-A47E-E94B-8C30-F076BCF67A7D}"/>
              </a:ext>
            </a:extLst>
          </p:cNvPr>
          <p:cNvSpPr>
            <a:spLocks noGrp="1"/>
          </p:cNvSpPr>
          <p:nvPr>
            <p:ph type="title"/>
          </p:nvPr>
        </p:nvSpPr>
        <p:spPr/>
        <p:txBody>
          <a:bodyPr/>
          <a:lstStyle/>
          <a:p>
            <a:r>
              <a:rPr lang="en-US" dirty="0"/>
              <a:t>Results by Sector and Region</a:t>
            </a:r>
          </a:p>
        </p:txBody>
      </p:sp>
      <p:sp>
        <p:nvSpPr>
          <p:cNvPr id="5" name="Slide Number Placeholder 3">
            <a:extLst>
              <a:ext uri="{FF2B5EF4-FFF2-40B4-BE49-F238E27FC236}">
                <a16:creationId xmlns:a16="http://schemas.microsoft.com/office/drawing/2014/main" id="{042B0D61-22B9-9D47-A868-6F1E81B5E923}"/>
              </a:ext>
            </a:extLst>
          </p:cNvPr>
          <p:cNvSpPr>
            <a:spLocks noGrp="1"/>
          </p:cNvSpPr>
          <p:nvPr>
            <p:ph type="sldNum" sz="quarter" idx="10"/>
          </p:nvPr>
        </p:nvSpPr>
        <p:spPr>
          <a:xfrm>
            <a:off x="8685213" y="6497551"/>
            <a:ext cx="458787" cy="365125"/>
          </a:xfrm>
        </p:spPr>
        <p:txBody>
          <a:bodyPr/>
          <a:lstStyle/>
          <a:p>
            <a:pPr>
              <a:defRPr/>
            </a:pPr>
            <a:fld id="{DDC256EE-1223-1F48-AD8F-DE891931B700}" type="slidenum">
              <a:rPr lang="en-US" smtClean="0"/>
              <a:pPr>
                <a:defRPr/>
              </a:pPr>
              <a:t>15</a:t>
            </a:fld>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2578906811"/>
              </p:ext>
            </p:extLst>
          </p:nvPr>
        </p:nvGraphicFramePr>
        <p:xfrm>
          <a:off x="0" y="793750"/>
          <a:ext cx="9144000" cy="57038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3424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75990-8164-824B-B177-DBF1F92F2CB2}"/>
              </a:ext>
            </a:extLst>
          </p:cNvPr>
          <p:cNvSpPr>
            <a:spLocks noGrp="1"/>
          </p:cNvSpPr>
          <p:nvPr>
            <p:ph type="title"/>
          </p:nvPr>
        </p:nvSpPr>
        <p:spPr>
          <a:xfrm>
            <a:off x="228600" y="-8267"/>
            <a:ext cx="8686800" cy="785003"/>
          </a:xfrm>
        </p:spPr>
        <p:txBody>
          <a:bodyPr/>
          <a:lstStyle/>
          <a:p>
            <a:r>
              <a:rPr lang="en-US" dirty="0">
                <a:solidFill>
                  <a:schemeClr val="tx1"/>
                </a:solidFill>
              </a:rPr>
              <a:t>Cost and Savings Trends</a:t>
            </a:r>
          </a:p>
        </p:txBody>
      </p:sp>
      <p:graphicFrame>
        <p:nvGraphicFramePr>
          <p:cNvPr id="4" name="Content Placeholder 3">
            <a:extLst>
              <a:ext uri="{FF2B5EF4-FFF2-40B4-BE49-F238E27FC236}">
                <a16:creationId xmlns:a16="http://schemas.microsoft.com/office/drawing/2014/main" id="{E378381E-5F35-ED41-BE89-FF8486DB9962}"/>
              </a:ext>
            </a:extLst>
          </p:cNvPr>
          <p:cNvGraphicFramePr>
            <a:graphicFrameLocks noGrp="1"/>
          </p:cNvGraphicFramePr>
          <p:nvPr>
            <p:ph idx="1"/>
            <p:extLst>
              <p:ext uri="{D42A27DB-BD31-4B8C-83A1-F6EECF244321}">
                <p14:modId xmlns:p14="http://schemas.microsoft.com/office/powerpoint/2010/main" val="2968110438"/>
              </p:ext>
            </p:extLst>
          </p:nvPr>
        </p:nvGraphicFramePr>
        <p:xfrm>
          <a:off x="118696" y="1450731"/>
          <a:ext cx="8906608" cy="5407269"/>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2BE89BC8-AC30-964E-963F-1BEC1A342C7F}"/>
              </a:ext>
            </a:extLst>
          </p:cNvPr>
          <p:cNvSpPr txBox="1"/>
          <p:nvPr/>
        </p:nvSpPr>
        <p:spPr>
          <a:xfrm>
            <a:off x="938370" y="783734"/>
            <a:ext cx="7282763" cy="923330"/>
          </a:xfrm>
          <a:prstGeom prst="rect">
            <a:avLst/>
          </a:prstGeom>
          <a:noFill/>
        </p:spPr>
        <p:txBody>
          <a:bodyPr wrap="none" rtlCol="0">
            <a:spAutoFit/>
          </a:bodyPr>
          <a:lstStyle/>
          <a:p>
            <a:pPr marL="285750" indent="-285750">
              <a:buClr>
                <a:srgbClr val="009999"/>
              </a:buClr>
              <a:buFont typeface="Lucida Grande" panose="020B0600040502020204" pitchFamily="34" charset="0"/>
              <a:buChar char="◆"/>
            </a:pPr>
            <a:r>
              <a:rPr lang="en-US" dirty="0">
                <a:latin typeface="Arial" panose="020B0604020202020204" pitchFamily="34" charset="0"/>
                <a:cs typeface="Arial" panose="020B0604020202020204" pitchFamily="34" charset="0"/>
              </a:rPr>
              <a:t>Average CSE values trended downward from 2012 to 2017</a:t>
            </a:r>
          </a:p>
          <a:p>
            <a:pPr marL="285750" indent="-285750">
              <a:buClr>
                <a:srgbClr val="009999"/>
              </a:buClr>
              <a:buFont typeface="Lucida Grande" panose="020B0600040502020204" pitchFamily="34" charset="0"/>
              <a:buChar char="◆"/>
            </a:pPr>
            <a:r>
              <a:rPr lang="en-US" dirty="0">
                <a:latin typeface="Arial" panose="020B0604020202020204" pitchFamily="34" charset="0"/>
                <a:cs typeface="Arial" panose="020B0604020202020204" pitchFamily="34" charset="0"/>
              </a:rPr>
              <a:t>Annual achieved savings trended up, at higher rate than spending</a:t>
            </a:r>
          </a:p>
          <a:p>
            <a:pPr marL="285750" indent="-285750">
              <a:buFont typeface="Lucida Grande" panose="020B0600040502020204" pitchFamily="34" charset="0"/>
              <a:buChar char="◆"/>
            </a:pPr>
            <a:endParaRPr lang="en-US" sz="16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0023408-53B7-604A-B7CE-D9D93650C96B}"/>
              </a:ext>
            </a:extLst>
          </p:cNvPr>
          <p:cNvSpPr txBox="1"/>
          <p:nvPr/>
        </p:nvSpPr>
        <p:spPr>
          <a:xfrm>
            <a:off x="2081182" y="5329095"/>
            <a:ext cx="2031518" cy="338554"/>
          </a:xfrm>
          <a:prstGeom prst="rect">
            <a:avLst/>
          </a:prstGeom>
          <a:noFill/>
        </p:spPr>
        <p:txBody>
          <a:bodyPr wrap="none" rtlCol="0">
            <a:spAutoFit/>
          </a:bodyPr>
          <a:lstStyle/>
          <a:p>
            <a:r>
              <a:rPr lang="en-US" sz="1600" dirty="0"/>
              <a:t>Annual energy savings</a:t>
            </a:r>
          </a:p>
        </p:txBody>
      </p:sp>
      <p:sp>
        <p:nvSpPr>
          <p:cNvPr id="6" name="TextBox 5">
            <a:extLst>
              <a:ext uri="{FF2B5EF4-FFF2-40B4-BE49-F238E27FC236}">
                <a16:creationId xmlns:a16="http://schemas.microsoft.com/office/drawing/2014/main" id="{E65540B6-5228-6A4C-B8F0-8200C4976786}"/>
              </a:ext>
            </a:extLst>
          </p:cNvPr>
          <p:cNvSpPr txBox="1"/>
          <p:nvPr/>
        </p:nvSpPr>
        <p:spPr>
          <a:xfrm>
            <a:off x="2169092" y="4807622"/>
            <a:ext cx="2410660" cy="338554"/>
          </a:xfrm>
          <a:prstGeom prst="rect">
            <a:avLst/>
          </a:prstGeom>
          <a:noFill/>
        </p:spPr>
        <p:txBody>
          <a:bodyPr wrap="none" rtlCol="0">
            <a:spAutoFit/>
          </a:bodyPr>
          <a:lstStyle/>
          <a:p>
            <a:r>
              <a:rPr lang="en-US" sz="1600" dirty="0"/>
              <a:t>Annual efficiency spending</a:t>
            </a:r>
          </a:p>
        </p:txBody>
      </p:sp>
      <p:sp>
        <p:nvSpPr>
          <p:cNvPr id="7" name="TextBox 6">
            <a:extLst>
              <a:ext uri="{FF2B5EF4-FFF2-40B4-BE49-F238E27FC236}">
                <a16:creationId xmlns:a16="http://schemas.microsoft.com/office/drawing/2014/main" id="{F08DC705-C0B9-9544-9C26-C43F76D71247}"/>
              </a:ext>
            </a:extLst>
          </p:cNvPr>
          <p:cNvSpPr txBox="1"/>
          <p:nvPr/>
        </p:nvSpPr>
        <p:spPr>
          <a:xfrm>
            <a:off x="2088241" y="3795079"/>
            <a:ext cx="1502334" cy="338554"/>
          </a:xfrm>
          <a:prstGeom prst="rect">
            <a:avLst/>
          </a:prstGeom>
          <a:noFill/>
        </p:spPr>
        <p:txBody>
          <a:bodyPr wrap="none" rtlCol="0">
            <a:spAutoFit/>
          </a:bodyPr>
          <a:lstStyle/>
          <a:p>
            <a:r>
              <a:rPr lang="en-US" sz="1600" dirty="0"/>
              <a:t>Lifetime savings</a:t>
            </a:r>
          </a:p>
        </p:txBody>
      </p:sp>
      <p:sp>
        <p:nvSpPr>
          <p:cNvPr id="8" name="TextBox 7">
            <a:extLst>
              <a:ext uri="{FF2B5EF4-FFF2-40B4-BE49-F238E27FC236}">
                <a16:creationId xmlns:a16="http://schemas.microsoft.com/office/drawing/2014/main" id="{78FF8F58-3462-574F-ADF5-4839B6838A97}"/>
              </a:ext>
            </a:extLst>
          </p:cNvPr>
          <p:cNvSpPr txBox="1"/>
          <p:nvPr/>
        </p:nvSpPr>
        <p:spPr>
          <a:xfrm>
            <a:off x="6464025" y="3228330"/>
            <a:ext cx="2418867" cy="338554"/>
          </a:xfrm>
          <a:prstGeom prst="rect">
            <a:avLst/>
          </a:prstGeom>
          <a:noFill/>
        </p:spPr>
        <p:txBody>
          <a:bodyPr wrap="none" rtlCol="0">
            <a:spAutoFit/>
          </a:bodyPr>
          <a:lstStyle/>
          <a:p>
            <a:r>
              <a:rPr lang="en-US" sz="1600" dirty="0"/>
              <a:t>Program administrator CSE</a:t>
            </a:r>
          </a:p>
        </p:txBody>
      </p:sp>
      <p:cxnSp>
        <p:nvCxnSpPr>
          <p:cNvPr id="22" name="Straight Connector 21">
            <a:extLst>
              <a:ext uri="{FF2B5EF4-FFF2-40B4-BE49-F238E27FC236}">
                <a16:creationId xmlns:a16="http://schemas.microsoft.com/office/drawing/2014/main" id="{C9E22A25-2D59-A044-BE86-28042C7949BF}"/>
              </a:ext>
            </a:extLst>
          </p:cNvPr>
          <p:cNvCxnSpPr>
            <a:cxnSpLocks/>
          </p:cNvCxnSpPr>
          <p:nvPr/>
        </p:nvCxnSpPr>
        <p:spPr>
          <a:xfrm flipH="1">
            <a:off x="6819900" y="3012081"/>
            <a:ext cx="266700" cy="292100"/>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C9E22A25-2D59-A044-BE86-28042C7949BF}"/>
              </a:ext>
            </a:extLst>
          </p:cNvPr>
          <p:cNvCxnSpPr>
            <a:cxnSpLocks/>
          </p:cNvCxnSpPr>
          <p:nvPr/>
        </p:nvCxnSpPr>
        <p:spPr>
          <a:xfrm flipH="1" flipV="1">
            <a:off x="2501900" y="4087842"/>
            <a:ext cx="334241" cy="156792"/>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6641D4B-E7AA-4648-AD9F-81F5B9465DB1}"/>
              </a:ext>
            </a:extLst>
          </p:cNvPr>
          <p:cNvCxnSpPr>
            <a:cxnSpLocks/>
          </p:cNvCxnSpPr>
          <p:nvPr/>
        </p:nvCxnSpPr>
        <p:spPr>
          <a:xfrm flipH="1" flipV="1">
            <a:off x="4093650" y="5512019"/>
            <a:ext cx="478350" cy="79714"/>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85553137-9DED-284F-BCBD-6011F7E1C700}"/>
              </a:ext>
            </a:extLst>
          </p:cNvPr>
          <p:cNvCxnSpPr>
            <a:cxnSpLocks/>
          </p:cNvCxnSpPr>
          <p:nvPr/>
        </p:nvCxnSpPr>
        <p:spPr>
          <a:xfrm flipH="1" flipV="1">
            <a:off x="2489504" y="5146176"/>
            <a:ext cx="478350" cy="79714"/>
          </a:xfrm>
          <a:prstGeom prst="line">
            <a:avLst/>
          </a:prstGeom>
          <a:ln>
            <a:solidFill>
              <a:schemeClr val="tx1"/>
            </a:solidFill>
            <a:head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51840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E5AD41-EF75-404C-9A86-51E09DF8B58A}"/>
              </a:ext>
            </a:extLst>
          </p:cNvPr>
          <p:cNvSpPr>
            <a:spLocks noGrp="1"/>
          </p:cNvSpPr>
          <p:nvPr>
            <p:ph type="ctrTitle"/>
          </p:nvPr>
        </p:nvSpPr>
        <p:spPr/>
        <p:txBody>
          <a:bodyPr/>
          <a:lstStyle/>
          <a:p>
            <a:r>
              <a:rPr lang="en-US" dirty="0">
                <a:solidFill>
                  <a:srgbClr val="A50021"/>
                </a:solidFill>
              </a:rPr>
              <a:t>Challenges and Opportunities</a:t>
            </a:r>
          </a:p>
        </p:txBody>
      </p:sp>
      <p:sp>
        <p:nvSpPr>
          <p:cNvPr id="4" name="Slide Number Placeholder 3">
            <a:extLst>
              <a:ext uri="{FF2B5EF4-FFF2-40B4-BE49-F238E27FC236}">
                <a16:creationId xmlns:a16="http://schemas.microsoft.com/office/drawing/2014/main" id="{8CD92131-3617-DD45-9E36-8E74349CB7B1}"/>
              </a:ext>
            </a:extLst>
          </p:cNvPr>
          <p:cNvSpPr>
            <a:spLocks noGrp="1"/>
          </p:cNvSpPr>
          <p:nvPr>
            <p:ph type="sldNum" sz="quarter" idx="10"/>
          </p:nvPr>
        </p:nvSpPr>
        <p:spPr/>
        <p:txBody>
          <a:bodyPr/>
          <a:lstStyle/>
          <a:p>
            <a:pPr>
              <a:defRPr/>
            </a:pPr>
            <a:fld id="{DDC256EE-1223-1F48-AD8F-DE891931B700}" type="slidenum">
              <a:rPr lang="en-US" smtClean="0"/>
              <a:pPr>
                <a:defRPr/>
              </a:pPr>
              <a:t>17</a:t>
            </a:fld>
            <a:endParaRPr lang="en-US"/>
          </a:p>
        </p:txBody>
      </p:sp>
    </p:spTree>
    <p:extLst>
      <p:ext uri="{BB962C8B-B14F-4D97-AF65-F5344CB8AC3E}">
        <p14:creationId xmlns:p14="http://schemas.microsoft.com/office/powerpoint/2010/main" val="2379610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Data and Reporting Challenges</a:t>
            </a:r>
            <a:endParaRPr lang="en-US" sz="3200" b="0" dirty="0">
              <a:latin typeface="Gill Sans" charset="0"/>
              <a:ea typeface="Gill Sans" charset="0"/>
              <a:cs typeface="Gill Sans" charset="0"/>
            </a:endParaRPr>
          </a:p>
        </p:txBody>
      </p:sp>
      <p:sp>
        <p:nvSpPr>
          <p:cNvPr id="3" name="Slide Number Placeholder 2"/>
          <p:cNvSpPr>
            <a:spLocks noGrp="1"/>
          </p:cNvSpPr>
          <p:nvPr>
            <p:ph type="sldNum" sz="quarter" idx="11"/>
          </p:nvPr>
        </p:nvSpPr>
        <p:spPr/>
        <p:txBody>
          <a:bodyPr/>
          <a:lstStyle/>
          <a:p>
            <a:fld id="{E613A67C-60D7-4CE7-853B-2F9074BF25B8}" type="slidenum">
              <a:rPr lang="en-US" smtClean="0"/>
              <a:pPr/>
              <a:t>18</a:t>
            </a:fld>
            <a:endParaRPr lang="en-US" dirty="0"/>
          </a:p>
        </p:txBody>
      </p:sp>
      <p:sp>
        <p:nvSpPr>
          <p:cNvPr id="4" name="Content Placeholder 3"/>
          <p:cNvSpPr>
            <a:spLocks noGrp="1"/>
          </p:cNvSpPr>
          <p:nvPr>
            <p:ph idx="1"/>
          </p:nvPr>
        </p:nvSpPr>
        <p:spPr>
          <a:xfrm>
            <a:off x="227806" y="967565"/>
            <a:ext cx="8686800" cy="5712548"/>
          </a:xfrm>
        </p:spPr>
        <p:txBody>
          <a:bodyPr>
            <a:normAutofit/>
          </a:bodyPr>
          <a:lstStyle/>
          <a:p>
            <a:pPr>
              <a:buFont typeface="Lucida Grande" panose="020B0600040502020204" pitchFamily="34" charset="0"/>
              <a:buChar char="◆"/>
            </a:pPr>
            <a:r>
              <a:rPr lang="en-US" sz="2400" dirty="0">
                <a:latin typeface="Arial" panose="020B0604020202020204" pitchFamily="34" charset="0"/>
                <a:cs typeface="Arial" panose="020B0604020202020204" pitchFamily="34" charset="0"/>
              </a:rPr>
              <a:t>Data quality and screening challenges — for example, program administrator definition, estimation and reporting of:</a:t>
            </a:r>
          </a:p>
          <a:p>
            <a:pPr lvl="1">
              <a:buFont typeface="Wingdings" pitchFamily="2" charset="2"/>
              <a:buChar char="q"/>
            </a:pPr>
            <a:r>
              <a:rPr lang="en-US" dirty="0">
                <a:latin typeface="Arial" panose="020B0604020202020204" pitchFamily="34" charset="0"/>
                <a:cs typeface="Arial" panose="020B0604020202020204" pitchFamily="34" charset="0"/>
              </a:rPr>
              <a:t>Savings metrics</a:t>
            </a:r>
          </a:p>
          <a:p>
            <a:pPr lvl="1">
              <a:buFont typeface="Wingdings" pitchFamily="2" charset="2"/>
              <a:buChar char="q"/>
            </a:pPr>
            <a:r>
              <a:rPr lang="en-US" dirty="0">
                <a:latin typeface="Arial" panose="020B0604020202020204" pitchFamily="34" charset="0"/>
                <a:cs typeface="Arial" panose="020B0604020202020204" pitchFamily="34" charset="0"/>
              </a:rPr>
              <a:t>Program costs</a:t>
            </a:r>
          </a:p>
          <a:p>
            <a:pPr lvl="1">
              <a:buFont typeface="Wingdings" pitchFamily="2" charset="2"/>
              <a:buChar char="q"/>
            </a:pPr>
            <a:r>
              <a:rPr lang="en-US" dirty="0">
                <a:latin typeface="Arial" panose="020B0604020202020204" pitchFamily="34" charset="0"/>
                <a:cs typeface="Arial" panose="020B0604020202020204" pitchFamily="34" charset="0"/>
              </a:rPr>
              <a:t>Market sectors </a:t>
            </a:r>
          </a:p>
          <a:p>
            <a:pPr lvl="1">
              <a:buFont typeface="Wingdings" pitchFamily="2" charset="2"/>
              <a:buChar char="q"/>
            </a:pPr>
            <a:r>
              <a:rPr lang="en-US" dirty="0">
                <a:latin typeface="Arial" panose="020B0604020202020204" pitchFamily="34" charset="0"/>
                <a:cs typeface="Arial" panose="020B0604020202020204" pitchFamily="34" charset="0"/>
              </a:rPr>
              <a:t>Program types</a:t>
            </a:r>
          </a:p>
          <a:p>
            <a:pPr lvl="1">
              <a:buFont typeface="Wingdings" pitchFamily="2" charset="2"/>
              <a:buChar char="q"/>
            </a:pPr>
            <a:r>
              <a:rPr lang="en-US" sz="2400" dirty="0">
                <a:latin typeface="Arial" panose="020B0604020202020204" pitchFamily="34" charset="0"/>
                <a:cs typeface="Arial" panose="020B0604020202020204" pitchFamily="34" charset="0"/>
              </a:rPr>
              <a:t>Measure lives</a:t>
            </a:r>
          </a:p>
          <a:p>
            <a:pPr>
              <a:buFont typeface="Lucida Grande" panose="020B0600040502020204" pitchFamily="34" charset="0"/>
              <a:buChar char="◆"/>
            </a:pPr>
            <a:r>
              <a:rPr lang="en-US" sz="2400" dirty="0">
                <a:latin typeface="Arial" panose="020B0604020202020204" pitchFamily="34" charset="0"/>
                <a:cs typeface="Arial" panose="020B0604020202020204" pitchFamily="34" charset="0"/>
              </a:rPr>
              <a:t>Reporting of gas program data has improved in many states. But significant and meaningful opportunities remain for greater transparency, rigor and comprehensiveness in data reporting.</a:t>
            </a:r>
          </a:p>
        </p:txBody>
      </p:sp>
    </p:spTree>
    <p:extLst>
      <p:ext uri="{BB962C8B-B14F-4D97-AF65-F5344CB8AC3E}">
        <p14:creationId xmlns:p14="http://schemas.microsoft.com/office/powerpoint/2010/main" val="3334819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D876C-95C2-1149-BD7C-03671A3CDE4B}"/>
              </a:ext>
            </a:extLst>
          </p:cNvPr>
          <p:cNvSpPr>
            <a:spLocks noGrp="1"/>
          </p:cNvSpPr>
          <p:nvPr>
            <p:ph type="title"/>
          </p:nvPr>
        </p:nvSpPr>
        <p:spPr/>
        <p:txBody>
          <a:bodyPr/>
          <a:lstStyle/>
          <a:p>
            <a:r>
              <a:rPr lang="en-US" dirty="0"/>
              <a:t>Opportunities: Additional Research</a:t>
            </a:r>
          </a:p>
        </p:txBody>
      </p:sp>
      <p:sp>
        <p:nvSpPr>
          <p:cNvPr id="3" name="Slide Number Placeholder 2">
            <a:extLst>
              <a:ext uri="{FF2B5EF4-FFF2-40B4-BE49-F238E27FC236}">
                <a16:creationId xmlns:a16="http://schemas.microsoft.com/office/drawing/2014/main" id="{6C091D96-901B-E64F-B7EF-A078A2BE5E5D}"/>
              </a:ext>
            </a:extLst>
          </p:cNvPr>
          <p:cNvSpPr>
            <a:spLocks noGrp="1"/>
          </p:cNvSpPr>
          <p:nvPr>
            <p:ph type="sldNum" sz="quarter" idx="11"/>
          </p:nvPr>
        </p:nvSpPr>
        <p:spPr/>
        <p:txBody>
          <a:bodyPr/>
          <a:lstStyle/>
          <a:p>
            <a:fld id="{E613A67C-60D7-4CE7-853B-2F9074BF25B8}" type="slidenum">
              <a:rPr lang="en-US" smtClean="0"/>
              <a:pPr/>
              <a:t>19</a:t>
            </a:fld>
            <a:endParaRPr lang="en-US" dirty="0"/>
          </a:p>
        </p:txBody>
      </p:sp>
      <p:sp>
        <p:nvSpPr>
          <p:cNvPr id="4" name="Content Placeholder 3">
            <a:extLst>
              <a:ext uri="{FF2B5EF4-FFF2-40B4-BE49-F238E27FC236}">
                <a16:creationId xmlns:a16="http://schemas.microsoft.com/office/drawing/2014/main" id="{D7BCEF7C-7FAB-1545-A9FE-AE061967DB23}"/>
              </a:ext>
            </a:extLst>
          </p:cNvPr>
          <p:cNvSpPr>
            <a:spLocks noGrp="1"/>
          </p:cNvSpPr>
          <p:nvPr>
            <p:ph idx="1"/>
          </p:nvPr>
        </p:nvSpPr>
        <p:spPr>
          <a:xfrm>
            <a:off x="349369" y="938122"/>
            <a:ext cx="8445261" cy="5559429"/>
          </a:xfrm>
        </p:spPr>
        <p:txBody>
          <a:bodyPr>
            <a:normAutofit fontScale="70000" lnSpcReduction="20000"/>
          </a:bodyPr>
          <a:lstStyle/>
          <a:p>
            <a:pPr>
              <a:buSzPct val="100000"/>
              <a:buFont typeface="Lucida Grande" panose="020B0600040502020204" pitchFamily="34" charset="0"/>
              <a:buChar char="◆"/>
            </a:pPr>
            <a:r>
              <a:rPr lang="en-US" dirty="0">
                <a:latin typeface="Arial" panose="020B0604020202020204" pitchFamily="34" charset="0"/>
                <a:cs typeface="Arial" panose="020B0604020202020204" pitchFamily="34" charset="0"/>
              </a:rPr>
              <a:t>This work could be strengthened and supplemented with the following additional research:</a:t>
            </a:r>
          </a:p>
          <a:p>
            <a:pPr lvl="1">
              <a:lnSpc>
                <a:spcPct val="120000"/>
              </a:lnSpc>
              <a:buFont typeface="Wingdings" pitchFamily="2" charset="2"/>
              <a:buChar char="q"/>
            </a:pPr>
            <a:r>
              <a:rPr lang="en-US" dirty="0">
                <a:latin typeface="Arial" panose="020B0604020202020204" pitchFamily="34" charset="0"/>
                <a:cs typeface="Arial" panose="020B0604020202020204" pitchFamily="34" charset="0"/>
              </a:rPr>
              <a:t>Expand data collection to other states for fuller geographic representation, larger sample size and greater confidence in the results</a:t>
            </a:r>
          </a:p>
          <a:p>
            <a:pPr lvl="1">
              <a:lnSpc>
                <a:spcPct val="120000"/>
              </a:lnSpc>
              <a:buFont typeface="Wingdings" pitchFamily="2" charset="2"/>
              <a:buChar char="q"/>
            </a:pPr>
            <a:r>
              <a:rPr lang="en-US" dirty="0">
                <a:latin typeface="Arial" panose="020B0604020202020204" pitchFamily="34" charset="0"/>
                <a:cs typeface="Arial" panose="020B0604020202020204" pitchFamily="34" charset="0"/>
              </a:rPr>
              <a:t>Provide technical guidance and support to states and PAs for more consistent reporting and improvements in evaluation, measurement, and verification and estimation of savings from natural gas efficiency programs</a:t>
            </a:r>
          </a:p>
          <a:p>
            <a:pPr lvl="1">
              <a:lnSpc>
                <a:spcPct val="120000"/>
              </a:lnSpc>
              <a:buFont typeface="Wingdings" pitchFamily="2" charset="2"/>
              <a:buChar char="q"/>
            </a:pPr>
            <a:r>
              <a:rPr lang="en-US" dirty="0">
                <a:latin typeface="Arial" panose="020B0604020202020204" pitchFamily="34" charset="0"/>
                <a:cs typeface="Arial" panose="020B0604020202020204" pitchFamily="34" charset="0"/>
              </a:rPr>
              <a:t>Conduct analyses to identify the drivers of a downward trend in the average PA CSE from 2012 to 2017, as well as factors such as climate that drive differences in the cost of saving gas across states  </a:t>
            </a:r>
          </a:p>
          <a:p>
            <a:pPr lvl="1">
              <a:lnSpc>
                <a:spcPct val="120000"/>
              </a:lnSpc>
              <a:buFont typeface="Wingdings" pitchFamily="2" charset="2"/>
              <a:buChar char="q"/>
            </a:pPr>
            <a:r>
              <a:rPr lang="en-US" dirty="0">
                <a:latin typeface="Arial" panose="020B0604020202020204" pitchFamily="34" charset="0"/>
                <a:cs typeface="Arial" panose="020B0604020202020204" pitchFamily="34" charset="0"/>
              </a:rPr>
              <a:t>Analyze PA CSE for gas by efficiency program type (e.g., residential new construction, industrial process, commercial heating, ventilating and air-conditioning)</a:t>
            </a:r>
          </a:p>
          <a:p>
            <a:pPr lvl="1">
              <a:lnSpc>
                <a:spcPct val="120000"/>
              </a:lnSpc>
              <a:buFont typeface="Wingdings" pitchFamily="2" charset="2"/>
              <a:buChar char="q"/>
            </a:pPr>
            <a:r>
              <a:rPr lang="en-US" dirty="0">
                <a:latin typeface="Arial" panose="020B0604020202020204" pitchFamily="34" charset="0"/>
                <a:cs typeface="Arial" panose="020B0604020202020204" pitchFamily="34" charset="0"/>
              </a:rPr>
              <a:t>Develop a cost curve for gas efficiency programs </a:t>
            </a:r>
          </a:p>
          <a:p>
            <a:pPr lvl="1">
              <a:lnSpc>
                <a:spcPct val="120000"/>
              </a:lnSpc>
              <a:buFont typeface="Wingdings" pitchFamily="2" charset="2"/>
              <a:buChar char="q"/>
            </a:pPr>
            <a:r>
              <a:rPr lang="en-US" dirty="0">
                <a:latin typeface="Arial" panose="020B0604020202020204" pitchFamily="34" charset="0"/>
                <a:cs typeface="Arial" panose="020B0604020202020204" pitchFamily="34" charset="0"/>
              </a:rPr>
              <a:t>Assess the potential impact of PA size on cost</a:t>
            </a:r>
          </a:p>
          <a:p>
            <a:pPr lvl="1">
              <a:lnSpc>
                <a:spcPct val="120000"/>
              </a:lnSpc>
              <a:buFont typeface="Wingdings" pitchFamily="2" charset="2"/>
              <a:buChar char="q"/>
            </a:pPr>
            <a:r>
              <a:rPr lang="en-US" dirty="0">
                <a:latin typeface="Arial" panose="020B0604020202020204" pitchFamily="34" charset="0"/>
                <a:cs typeface="Arial" panose="020B0604020202020204" pitchFamily="34" charset="0"/>
              </a:rPr>
              <a:t>Estimate the Total CSE for natural gas programs, including participant costs</a:t>
            </a:r>
          </a:p>
        </p:txBody>
      </p:sp>
    </p:spTree>
    <p:extLst>
      <p:ext uri="{BB962C8B-B14F-4D97-AF65-F5344CB8AC3E}">
        <p14:creationId xmlns:p14="http://schemas.microsoft.com/office/powerpoint/2010/main" val="576590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1236E-3210-AE4A-B92D-1B062BEC8A32}"/>
              </a:ext>
            </a:extLst>
          </p:cNvPr>
          <p:cNvSpPr>
            <a:spLocks noGrp="1"/>
          </p:cNvSpPr>
          <p:nvPr>
            <p:ph type="title"/>
          </p:nvPr>
        </p:nvSpPr>
        <p:spPr/>
        <p:txBody>
          <a:bodyPr/>
          <a:lstStyle/>
          <a:p>
            <a:r>
              <a:rPr lang="en-US" dirty="0"/>
              <a:t>Webinar Housekeeping Items</a:t>
            </a:r>
          </a:p>
        </p:txBody>
      </p:sp>
      <p:sp>
        <p:nvSpPr>
          <p:cNvPr id="3" name="Content Placeholder 2">
            <a:extLst>
              <a:ext uri="{FF2B5EF4-FFF2-40B4-BE49-F238E27FC236}">
                <a16:creationId xmlns:a16="http://schemas.microsoft.com/office/drawing/2014/main" id="{0406C8F6-5B6A-5E4B-99D1-4AA321D99DED}"/>
              </a:ext>
            </a:extLst>
          </p:cNvPr>
          <p:cNvSpPr>
            <a:spLocks noGrp="1"/>
          </p:cNvSpPr>
          <p:nvPr>
            <p:ph idx="1"/>
          </p:nvPr>
        </p:nvSpPr>
        <p:spPr>
          <a:xfrm>
            <a:off x="228600" y="976108"/>
            <a:ext cx="8686800" cy="5704005"/>
          </a:xfrm>
        </p:spPr>
        <p:txBody>
          <a:bodyPr/>
          <a:lstStyle/>
          <a:p>
            <a:pPr>
              <a:buFont typeface="Lucida Grande" panose="020B0600040502020204" pitchFamily="34" charset="0"/>
              <a:buChar char="◆"/>
            </a:pPr>
            <a:r>
              <a:rPr lang="en-US" sz="2400" dirty="0"/>
              <a:t>The report and webinar slides are posted </a:t>
            </a:r>
            <a:r>
              <a:rPr lang="en-US" sz="2400" dirty="0">
                <a:hlinkClick r:id="rId3"/>
              </a:rPr>
              <a:t>here</a:t>
            </a:r>
            <a:r>
              <a:rPr lang="en-US" sz="2400" dirty="0"/>
              <a:t>. </a:t>
            </a:r>
          </a:p>
          <a:p>
            <a:pPr>
              <a:buFont typeface="Lucida Grande" panose="020B0600040502020204" pitchFamily="34" charset="0"/>
              <a:buChar char="◆"/>
            </a:pPr>
            <a:r>
              <a:rPr lang="en-US" sz="2400" dirty="0"/>
              <a:t>We’re recording the webinar and will post it on our web site. </a:t>
            </a:r>
          </a:p>
          <a:p>
            <a:pPr>
              <a:buFont typeface="Lucida Grande" panose="020B0600040502020204" pitchFamily="34" charset="0"/>
              <a:buChar char="◆"/>
            </a:pPr>
            <a:r>
              <a:rPr lang="en-US" sz="2400" dirty="0"/>
              <a:t>Because of the large number of participants, everyone is in listen mode only. </a:t>
            </a:r>
          </a:p>
          <a:p>
            <a:pPr>
              <a:buFont typeface="Lucida Grande" panose="020B0600040502020204" pitchFamily="34" charset="0"/>
              <a:buChar char="◆"/>
            </a:pPr>
            <a:r>
              <a:rPr lang="en-US" sz="2400" dirty="0"/>
              <a:t>Please use the </a:t>
            </a:r>
            <a:r>
              <a:rPr lang="en-US" sz="2400" b="1" dirty="0"/>
              <a:t>Q&amp;A</a:t>
            </a:r>
            <a:r>
              <a:rPr lang="en-US" sz="2400" dirty="0"/>
              <a:t> </a:t>
            </a:r>
            <a:r>
              <a:rPr lang="en-US" sz="2400" b="1" dirty="0"/>
              <a:t>box </a:t>
            </a:r>
            <a:r>
              <a:rPr lang="en-US" sz="2400" dirty="0"/>
              <a:t>to send us your questions and comments any time during the webinar. </a:t>
            </a:r>
          </a:p>
          <a:p>
            <a:pPr>
              <a:buFont typeface="Lucida Grande" panose="020B0600040502020204" pitchFamily="34" charset="0"/>
              <a:buChar char="◆"/>
            </a:pPr>
            <a:r>
              <a:rPr lang="en-US" sz="2400" dirty="0"/>
              <a:t>Moderated Q&amp;A will follow our presentation. We’ll answer as many questions as we can at that time.</a:t>
            </a:r>
          </a:p>
        </p:txBody>
      </p:sp>
      <p:sp>
        <p:nvSpPr>
          <p:cNvPr id="4" name="Slide Number Placeholder 3">
            <a:extLst>
              <a:ext uri="{FF2B5EF4-FFF2-40B4-BE49-F238E27FC236}">
                <a16:creationId xmlns:a16="http://schemas.microsoft.com/office/drawing/2014/main" id="{A29B258A-D6FF-DB41-9CB3-8FF926CECB75}"/>
              </a:ext>
            </a:extLst>
          </p:cNvPr>
          <p:cNvSpPr>
            <a:spLocks noGrp="1"/>
          </p:cNvSpPr>
          <p:nvPr>
            <p:ph type="sldNum" sz="quarter" idx="10"/>
          </p:nvPr>
        </p:nvSpPr>
        <p:spPr/>
        <p:txBody>
          <a:bodyPr/>
          <a:lstStyle/>
          <a:p>
            <a:pPr>
              <a:defRPr/>
            </a:pPr>
            <a:fld id="{DDC256EE-1223-1F48-AD8F-DE891931B700}" type="slidenum">
              <a:rPr lang="en-US" smtClean="0"/>
              <a:pPr>
                <a:defRPr/>
              </a:pPr>
              <a:t>2</a:t>
            </a:fld>
            <a:endParaRPr lang="en-US" dirty="0"/>
          </a:p>
        </p:txBody>
      </p:sp>
    </p:spTree>
    <p:extLst>
      <p:ext uri="{BB962C8B-B14F-4D97-AF65-F5344CB8AC3E}">
        <p14:creationId xmlns:p14="http://schemas.microsoft.com/office/powerpoint/2010/main" val="3131457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290D15-5473-AB4E-8B8A-2692E50C34D8}"/>
              </a:ext>
            </a:extLst>
          </p:cNvPr>
          <p:cNvSpPr>
            <a:spLocks noGrp="1"/>
          </p:cNvSpPr>
          <p:nvPr>
            <p:ph type="ctrTitle"/>
          </p:nvPr>
        </p:nvSpPr>
        <p:spPr>
          <a:xfrm>
            <a:off x="614548" y="2759817"/>
            <a:ext cx="7772400" cy="1470025"/>
          </a:xfrm>
        </p:spPr>
        <p:txBody>
          <a:bodyPr/>
          <a:lstStyle/>
          <a:p>
            <a:r>
              <a:rPr lang="en-US" dirty="0">
                <a:solidFill>
                  <a:srgbClr val="A50021"/>
                </a:solidFill>
              </a:rPr>
              <a:t>Q&amp;A</a:t>
            </a:r>
            <a:br>
              <a:rPr lang="en-US" dirty="0">
                <a:solidFill>
                  <a:srgbClr val="A50021"/>
                </a:solidFill>
              </a:rPr>
            </a:br>
            <a:br>
              <a:rPr lang="en-US" dirty="0">
                <a:solidFill>
                  <a:srgbClr val="A50021"/>
                </a:solidFill>
              </a:rPr>
            </a:br>
            <a:r>
              <a:rPr lang="en-US" b="0" dirty="0">
                <a:solidFill>
                  <a:schemeClr val="tx1"/>
                </a:solidFill>
                <a:latin typeface="Arial" panose="020B0604020202020204" pitchFamily="34" charset="0"/>
                <a:cs typeface="Arial" panose="020B0604020202020204" pitchFamily="34" charset="0"/>
              </a:rPr>
              <a:t>Please use the </a:t>
            </a:r>
            <a:r>
              <a:rPr lang="en-US" dirty="0">
                <a:solidFill>
                  <a:schemeClr val="tx1"/>
                </a:solidFill>
                <a:latin typeface="Arial" panose="020B0604020202020204" pitchFamily="34" charset="0"/>
                <a:cs typeface="Arial" panose="020B0604020202020204" pitchFamily="34" charset="0"/>
              </a:rPr>
              <a:t>Q&amp;A box</a:t>
            </a:r>
            <a:br>
              <a:rPr lang="en-US" dirty="0">
                <a:solidFill>
                  <a:schemeClr val="tx1"/>
                </a:solidFill>
                <a:latin typeface="Arial" panose="020B0604020202020204" pitchFamily="34" charset="0"/>
                <a:cs typeface="Arial" panose="020B0604020202020204" pitchFamily="34" charset="0"/>
              </a:rPr>
            </a:br>
            <a:r>
              <a:rPr lang="en-US" b="0" dirty="0">
                <a:solidFill>
                  <a:schemeClr val="tx1"/>
                </a:solidFill>
                <a:latin typeface="Arial" panose="020B0604020202020204" pitchFamily="34" charset="0"/>
                <a:cs typeface="Arial" panose="020B0604020202020204" pitchFamily="34" charset="0"/>
              </a:rPr>
              <a:t>to send us your questions and comments. </a:t>
            </a:r>
            <a:br>
              <a:rPr lang="en-US" dirty="0"/>
            </a:br>
            <a:endParaRPr lang="en-US" dirty="0">
              <a:solidFill>
                <a:srgbClr val="A50021"/>
              </a:solidFill>
            </a:endParaRPr>
          </a:p>
        </p:txBody>
      </p:sp>
      <p:sp>
        <p:nvSpPr>
          <p:cNvPr id="3" name="Slide Number Placeholder 2">
            <a:extLst>
              <a:ext uri="{FF2B5EF4-FFF2-40B4-BE49-F238E27FC236}">
                <a16:creationId xmlns:a16="http://schemas.microsoft.com/office/drawing/2014/main" id="{0080F357-F73D-DD43-A29A-2D79EA06CEEA}"/>
              </a:ext>
            </a:extLst>
          </p:cNvPr>
          <p:cNvSpPr>
            <a:spLocks noGrp="1"/>
          </p:cNvSpPr>
          <p:nvPr>
            <p:ph type="sldNum" sz="quarter" idx="10"/>
          </p:nvPr>
        </p:nvSpPr>
        <p:spPr/>
        <p:txBody>
          <a:bodyPr/>
          <a:lstStyle/>
          <a:p>
            <a:fld id="{E613A67C-60D7-4CE7-853B-2F9074BF25B8}" type="slidenum">
              <a:rPr lang="en-US" smtClean="0"/>
              <a:pPr/>
              <a:t>20</a:t>
            </a:fld>
            <a:endParaRPr lang="en-US" dirty="0"/>
          </a:p>
        </p:txBody>
      </p:sp>
    </p:spTree>
    <p:extLst>
      <p:ext uri="{BB962C8B-B14F-4D97-AF65-F5344CB8AC3E}">
        <p14:creationId xmlns:p14="http://schemas.microsoft.com/office/powerpoint/2010/main" val="537811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a:t>For More Information</a:t>
            </a:r>
          </a:p>
        </p:txBody>
      </p:sp>
      <p:sp>
        <p:nvSpPr>
          <p:cNvPr id="6" name="Content Placeholder 5"/>
          <p:cNvSpPr>
            <a:spLocks noGrp="1"/>
          </p:cNvSpPr>
          <p:nvPr>
            <p:ph idx="1"/>
          </p:nvPr>
        </p:nvSpPr>
        <p:spPr>
          <a:xfrm>
            <a:off x="240506" y="1820014"/>
            <a:ext cx="8674100" cy="4101892"/>
          </a:xfrm>
          <a:prstGeom prst="rect">
            <a:avLst/>
          </a:prstGeom>
        </p:spPr>
        <p:txBody>
          <a:bodyPr wrap="square">
            <a:spAutoFit/>
          </a:bodyPr>
          <a:lstStyle/>
          <a:p>
            <a:pPr marL="0" indent="0" algn="ctr">
              <a:buNone/>
            </a:pPr>
            <a:endParaRPr lang="en-US" sz="2400" b="1" dirty="0"/>
          </a:p>
          <a:p>
            <a:pPr marL="0" indent="0" algn="ctr">
              <a:buNone/>
            </a:pPr>
            <a:endParaRPr lang="en-US" sz="2400" dirty="0">
              <a:hlinkClick r:id="rId3"/>
            </a:endParaRPr>
          </a:p>
          <a:p>
            <a:pPr marL="0" indent="0" algn="ctr">
              <a:buNone/>
            </a:pPr>
            <a:endParaRPr lang="en-US" sz="2400" dirty="0">
              <a:hlinkClick r:id="rId3"/>
            </a:endParaRPr>
          </a:p>
          <a:p>
            <a:pPr marL="0" indent="0" algn="ctr">
              <a:buNone/>
            </a:pPr>
            <a:r>
              <a:rPr lang="en-US" sz="2000" dirty="0">
                <a:hlinkClick r:id="rId3"/>
              </a:rPr>
              <a:t>https://emp.lbl.gov</a:t>
            </a:r>
            <a:r>
              <a:rPr lang="en-US" sz="2000" dirty="0"/>
              <a:t> </a:t>
            </a:r>
          </a:p>
          <a:p>
            <a:pPr marL="0" indent="0" algn="ctr">
              <a:buNone/>
            </a:pPr>
            <a:endParaRPr lang="en-US" sz="2000" dirty="0">
              <a:ea typeface="Arial" charset="0"/>
              <a:cs typeface="Arial" charset="0"/>
            </a:endParaRPr>
          </a:p>
          <a:p>
            <a:pPr marL="0" indent="0" algn="ctr">
              <a:buNone/>
            </a:pPr>
            <a:r>
              <a:rPr lang="en-US" sz="2000" dirty="0">
                <a:ea typeface="Arial" charset="0"/>
                <a:cs typeface="Arial" charset="0"/>
              </a:rPr>
              <a:t>Join our mailing list (</a:t>
            </a:r>
            <a:r>
              <a:rPr lang="en-US" sz="2000" dirty="0">
                <a:ea typeface="Arial" charset="0"/>
                <a:cs typeface="Arial" charset="0"/>
                <a:hlinkClick r:id="rId4"/>
              </a:rPr>
              <a:t>https://emp.lbl.gov/mailing-list)</a:t>
            </a:r>
            <a:r>
              <a:rPr lang="en-US" sz="2000" dirty="0">
                <a:ea typeface="Arial" charset="0"/>
                <a:cs typeface="Arial" charset="0"/>
              </a:rPr>
              <a:t> and stay up to date on our publications, webinars and other events. Follow us on Twitter @</a:t>
            </a:r>
            <a:r>
              <a:rPr lang="en-US" sz="2000" dirty="0" err="1">
                <a:ea typeface="Arial" charset="0"/>
                <a:cs typeface="Arial" charset="0"/>
              </a:rPr>
              <a:t>BerkeleyLabEMP</a:t>
            </a:r>
            <a:endParaRPr lang="en-US" sz="2000" dirty="0">
              <a:ea typeface="Arial" charset="0"/>
              <a:cs typeface="Arial" charset="0"/>
            </a:endParaRPr>
          </a:p>
          <a:p>
            <a:pPr marL="0" indent="0" algn="ctr">
              <a:buNone/>
            </a:pPr>
            <a:endParaRPr lang="en-US" sz="2400" dirty="0"/>
          </a:p>
        </p:txBody>
      </p:sp>
      <p:sp>
        <p:nvSpPr>
          <p:cNvPr id="5" name="Slide Number Placeholder 4"/>
          <p:cNvSpPr>
            <a:spLocks noGrp="1"/>
          </p:cNvSpPr>
          <p:nvPr>
            <p:ph type="sldNum" sz="quarter" idx="10"/>
          </p:nvPr>
        </p:nvSpPr>
        <p:spPr/>
        <p:txBody>
          <a:bodyPr/>
          <a:lstStyle/>
          <a:p>
            <a:fld id="{47F12233-F310-46DE-97F2-4C254494E264}" type="slidenum">
              <a:rPr lang="en-US" altLang="en-US" smtClean="0"/>
              <a:pPr/>
              <a:t>21</a:t>
            </a:fld>
            <a:endParaRPr lang="en-US" altLang="en-US"/>
          </a:p>
        </p:txBody>
      </p:sp>
      <p:pic>
        <p:nvPicPr>
          <p:cNvPr id="8" name="Picture 7">
            <a:extLst>
              <a:ext uri="{FF2B5EF4-FFF2-40B4-BE49-F238E27FC236}">
                <a16:creationId xmlns:a16="http://schemas.microsoft.com/office/drawing/2014/main" id="{3E84BFBB-3048-7F4E-8562-26510ABC9F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04975" y="997824"/>
            <a:ext cx="5734050" cy="950824"/>
          </a:xfrm>
          <a:prstGeom prst="rect">
            <a:avLst/>
          </a:prstGeom>
        </p:spPr>
      </p:pic>
      <p:sp>
        <p:nvSpPr>
          <p:cNvPr id="9" name="Rectangle 8">
            <a:extLst>
              <a:ext uri="{FF2B5EF4-FFF2-40B4-BE49-F238E27FC236}">
                <a16:creationId xmlns:a16="http://schemas.microsoft.com/office/drawing/2014/main" id="{A46C6833-19D1-5C41-9E7F-91B6FE94114A}"/>
              </a:ext>
            </a:extLst>
          </p:cNvPr>
          <p:cNvSpPr/>
          <p:nvPr/>
        </p:nvSpPr>
        <p:spPr>
          <a:xfrm>
            <a:off x="3280410" y="2180933"/>
            <a:ext cx="2583180" cy="774571"/>
          </a:xfrm>
          <a:prstGeom prst="rect">
            <a:avLst/>
          </a:prstGeom>
        </p:spPr>
        <p:txBody>
          <a:bodyPr wrap="square">
            <a:spAutoFit/>
          </a:bodyPr>
          <a:lstStyle/>
          <a:p>
            <a:pPr algn="ctr" defTabSz="457200" fontAlgn="base">
              <a:spcBef>
                <a:spcPct val="0"/>
              </a:spcBef>
              <a:spcAft>
                <a:spcPts val="1000"/>
              </a:spcAft>
              <a:buClr>
                <a:srgbClr val="0D5D55"/>
              </a:buClr>
              <a:buSzPct val="85000"/>
            </a:pPr>
            <a:r>
              <a:rPr lang="en-US" dirty="0">
                <a:latin typeface="Arial" panose="020B0604020202020204" pitchFamily="34" charset="0"/>
                <a:cs typeface="Arial" panose="020B0604020202020204" pitchFamily="34" charset="0"/>
              </a:rPr>
              <a:t>Lisa Schwartz</a:t>
            </a:r>
          </a:p>
          <a:p>
            <a:pPr algn="ctr" defTabSz="457200" fontAlgn="base">
              <a:spcBef>
                <a:spcPct val="0"/>
              </a:spcBef>
              <a:spcAft>
                <a:spcPts val="1000"/>
              </a:spcAft>
              <a:buClr>
                <a:srgbClr val="0D5D55"/>
              </a:buClr>
              <a:buSzPct val="85000"/>
            </a:pPr>
            <a:r>
              <a:rPr lang="en-US" dirty="0">
                <a:latin typeface="Arial" panose="020B0604020202020204" pitchFamily="34" charset="0"/>
                <a:cs typeface="Arial" panose="020B0604020202020204" pitchFamily="34" charset="0"/>
                <a:hlinkClick r:id="rId6"/>
              </a:rPr>
              <a:t>lcschwartz@lbl.gov</a:t>
            </a: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155395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923" y="854547"/>
            <a:ext cx="8552290" cy="5546252"/>
          </a:xfrm>
        </p:spPr>
        <p:txBody>
          <a:bodyPr>
            <a:noAutofit/>
          </a:bodyPr>
          <a:lstStyle/>
          <a:p>
            <a:pPr lvl="1">
              <a:lnSpc>
                <a:spcPct val="120000"/>
              </a:lnSpc>
              <a:spcAft>
                <a:spcPts val="0"/>
              </a:spcAft>
              <a:buClr>
                <a:srgbClr val="00395A"/>
              </a:buClr>
              <a:buSzPct val="100000"/>
              <a:buFont typeface="Lucida Grande" panose="020B0600040502020204" pitchFamily="34" charset="0"/>
              <a:buChar char="◆"/>
            </a:pPr>
            <a:r>
              <a:rPr lang="en-US" dirty="0">
                <a:latin typeface="Arial" panose="020B0604020202020204" pitchFamily="34" charset="0"/>
                <a:cs typeface="Arial" panose="020B0604020202020204" pitchFamily="34" charset="0"/>
              </a:rPr>
              <a:t>Cost of Saving Energy (CSE) is:</a:t>
            </a:r>
          </a:p>
          <a:p>
            <a:pPr lvl="2">
              <a:lnSpc>
                <a:spcPct val="120000"/>
              </a:lnSpc>
              <a:spcAft>
                <a:spcPts val="0"/>
              </a:spcAft>
              <a:buClr>
                <a:srgbClr val="A50021"/>
              </a:buClr>
              <a:buSzPct val="60000"/>
              <a:buFont typeface="Wingdings" pitchFamily="2" charset="2"/>
              <a:buChar char="q"/>
            </a:pPr>
            <a:r>
              <a:rPr lang="en-US" dirty="0">
                <a:latin typeface="Arial" panose="020B0604020202020204" pitchFamily="34" charset="0"/>
                <a:cs typeface="Arial" panose="020B0604020202020204" pitchFamily="34" charset="0"/>
              </a:rPr>
              <a:t>The cost of achieving energy savings over the estimated lifetime of the efficiency measures (programs) implemented</a:t>
            </a:r>
          </a:p>
          <a:p>
            <a:pPr lvl="2">
              <a:lnSpc>
                <a:spcPct val="120000"/>
              </a:lnSpc>
              <a:spcAft>
                <a:spcPts val="0"/>
              </a:spcAft>
              <a:buClr>
                <a:srgbClr val="A50021"/>
              </a:buClr>
              <a:buSzPct val="60000"/>
              <a:buFont typeface="Wingdings" pitchFamily="2" charset="2"/>
              <a:buChar char="q"/>
            </a:pPr>
            <a:r>
              <a:rPr lang="en-US" dirty="0">
                <a:latin typeface="Arial" panose="020B0604020202020204" pitchFamily="34" charset="0"/>
                <a:cs typeface="Arial" panose="020B0604020202020204" pitchFamily="34" charset="0"/>
              </a:rPr>
              <a:t>Reported in dollars per unit of energy saved (e.g., $/</a:t>
            </a:r>
            <a:r>
              <a:rPr lang="en-US" dirty="0" err="1">
                <a:latin typeface="Arial" panose="020B0604020202020204" pitchFamily="34" charset="0"/>
                <a:cs typeface="Arial" panose="020B0604020202020204" pitchFamily="34" charset="0"/>
              </a:rPr>
              <a:t>therm</a:t>
            </a:r>
            <a:r>
              <a:rPr lang="en-US" dirty="0">
                <a:latin typeface="Arial" panose="020B0604020202020204" pitchFamily="34" charset="0"/>
                <a:cs typeface="Arial" panose="020B0604020202020204" pitchFamily="34" charset="0"/>
              </a:rPr>
              <a:t>)</a:t>
            </a:r>
          </a:p>
          <a:p>
            <a:pPr lvl="3">
              <a:lnSpc>
                <a:spcPct val="120000"/>
              </a:lnSpc>
              <a:spcAft>
                <a:spcPts val="0"/>
              </a:spcAft>
              <a:buClr>
                <a:schemeClr val="tx1"/>
              </a:buClr>
              <a:buSzPct val="60000"/>
              <a:buFont typeface="Apple SD Gothic Neo Regular" panose="02000300000000000000" pitchFamily="2" charset="-127"/>
              <a:buChar char="◼"/>
            </a:pPr>
            <a:r>
              <a:rPr lang="en-US" dirty="0">
                <a:latin typeface="Arial" panose="020B0604020202020204" pitchFamily="34" charset="0"/>
                <a:cs typeface="Arial" panose="020B0604020202020204" pitchFamily="34" charset="0"/>
              </a:rPr>
              <a:t>Program Administrator (PA) CSE accounts for expenditures for planning, administering, designing, implementing, and verifying programs as well as providing financial incentives to consumers (and others)</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lvl="1">
              <a:lnSpc>
                <a:spcPct val="120000"/>
              </a:lnSpc>
              <a:spcAft>
                <a:spcPts val="0"/>
              </a:spcAft>
              <a:buClr>
                <a:srgbClr val="00395A"/>
              </a:buClr>
              <a:buSzPct val="100000"/>
              <a:buFont typeface="Lucida Grande" panose="020B0600040502020204" pitchFamily="34" charset="0"/>
              <a:buChar char="◆"/>
            </a:pPr>
            <a:r>
              <a:rPr lang="en-US" dirty="0">
                <a:latin typeface="Arial" panose="020B0604020202020204" pitchFamily="34" charset="0"/>
                <a:cs typeface="Arial" panose="020B0604020202020204" pitchFamily="34" charset="0"/>
              </a:rPr>
              <a:t>Why it’s important</a:t>
            </a:r>
          </a:p>
          <a:p>
            <a:pPr lvl="2">
              <a:lnSpc>
                <a:spcPct val="120000"/>
              </a:lnSpc>
              <a:spcAft>
                <a:spcPts val="0"/>
              </a:spcAft>
              <a:buClr>
                <a:srgbClr val="A50021"/>
              </a:buClr>
              <a:buSzPct val="60000"/>
              <a:buFont typeface="Wingdings" pitchFamily="2" charset="2"/>
              <a:buChar char="q"/>
            </a:pPr>
            <a:r>
              <a:rPr lang="en-US" sz="1800" dirty="0">
                <a:latin typeface="Arial" panose="020B0604020202020204" pitchFamily="34" charset="0"/>
                <a:cs typeface="Arial" panose="020B0604020202020204" pitchFamily="34" charset="0"/>
              </a:rPr>
              <a:t>State public utility commissions, utilities and other PAs use CSE data to:</a:t>
            </a:r>
          </a:p>
          <a:p>
            <a:pPr lvl="3">
              <a:lnSpc>
                <a:spcPct val="120000"/>
              </a:lnSpc>
              <a:spcAft>
                <a:spcPts val="0"/>
              </a:spcAft>
              <a:buFont typeface="Wingdings" pitchFamily="2" charset="2"/>
              <a:buChar char="§"/>
            </a:pPr>
            <a:r>
              <a:rPr lang="en-US" dirty="0">
                <a:latin typeface="Arial" panose="020B0604020202020204" pitchFamily="34" charset="0"/>
                <a:cs typeface="Arial" panose="020B0604020202020204" pitchFamily="34" charset="0"/>
              </a:rPr>
              <a:t>Assess energy savings potential and design </a:t>
            </a:r>
          </a:p>
          <a:p>
            <a:pPr lvl="3">
              <a:lnSpc>
                <a:spcPct val="120000"/>
              </a:lnSpc>
              <a:spcAft>
                <a:spcPts val="0"/>
              </a:spcAft>
              <a:buFont typeface="Wingdings" pitchFamily="2" charset="2"/>
              <a:buChar char="§"/>
            </a:pPr>
            <a:r>
              <a:rPr lang="en-US" dirty="0"/>
              <a:t>Determine what programs to offer customers</a:t>
            </a:r>
            <a:endParaRPr lang="en-US" dirty="0">
              <a:latin typeface="Arial" panose="020B0604020202020204" pitchFamily="34" charset="0"/>
              <a:cs typeface="Arial" panose="020B0604020202020204" pitchFamily="34" charset="0"/>
            </a:endParaRPr>
          </a:p>
          <a:p>
            <a:pPr lvl="3">
              <a:lnSpc>
                <a:spcPct val="120000"/>
              </a:lnSpc>
              <a:spcAft>
                <a:spcPts val="0"/>
              </a:spcAft>
              <a:buFont typeface="Wingdings" pitchFamily="2" charset="2"/>
              <a:buChar char="§"/>
            </a:pPr>
            <a:r>
              <a:rPr lang="en-US" dirty="0">
                <a:latin typeface="Arial" panose="020B0604020202020204" pitchFamily="34" charset="0"/>
                <a:cs typeface="Arial" panose="020B0604020202020204" pitchFamily="34" charset="0"/>
              </a:rPr>
              <a:t>Implement programs in a cost-effective manner </a:t>
            </a:r>
          </a:p>
          <a:p>
            <a:pPr lvl="3">
              <a:lnSpc>
                <a:spcPct val="120000"/>
              </a:lnSpc>
              <a:spcAft>
                <a:spcPts val="0"/>
              </a:spcAft>
              <a:buFont typeface="Wingdings" pitchFamily="2" charset="2"/>
              <a:buChar char="§"/>
            </a:pPr>
            <a:r>
              <a:rPr lang="en-US" dirty="0"/>
              <a:t>Accurately assess </a:t>
            </a:r>
            <a:r>
              <a:rPr lang="en-US" sz="1800" dirty="0">
                <a:latin typeface="Arial" panose="020B0604020202020204" pitchFamily="34" charset="0"/>
                <a:cs typeface="Arial" panose="020B0604020202020204" pitchFamily="34" charset="0"/>
              </a:rPr>
              <a:t>efficiency cost performance to ensure reliability most affordably</a:t>
            </a:r>
            <a:endParaRPr lang="en-US" sz="1800" baseline="30000" dirty="0">
              <a:latin typeface="Arial" panose="020B0604020202020204" pitchFamily="34" charset="0"/>
              <a:cs typeface="Arial" panose="020B0604020202020204" pitchFamily="34" charset="0"/>
            </a:endParaRPr>
          </a:p>
          <a:p>
            <a:pPr lvl="2">
              <a:lnSpc>
                <a:spcPct val="120000"/>
              </a:lnSpc>
              <a:spcAft>
                <a:spcPts val="0"/>
              </a:spcAft>
              <a:buFont typeface="Lucida Grande" panose="020B0600040502020204" pitchFamily="34" charset="0"/>
              <a:buChar char="◆"/>
            </a:pPr>
            <a:endParaRPr lang="en-US" dirty="0">
              <a:latin typeface="Arial" panose="020B0604020202020204" pitchFamily="34" charset="0"/>
              <a:cs typeface="Arial" panose="020B0604020202020204" pitchFamily="34" charset="0"/>
            </a:endParaRPr>
          </a:p>
          <a:p>
            <a:pPr lvl="2">
              <a:lnSpc>
                <a:spcPct val="120000"/>
              </a:lnSpc>
              <a:spcAft>
                <a:spcPts val="0"/>
              </a:spcAft>
              <a:buFont typeface="Lucida Grande" panose="020B0600040502020204" pitchFamily="34" charset="0"/>
              <a:buChar cha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28600" y="0"/>
            <a:ext cx="8686800" cy="880783"/>
          </a:xfrm>
        </p:spPr>
        <p:txBody>
          <a:bodyPr/>
          <a:lstStyle/>
          <a:p>
            <a:r>
              <a:rPr lang="en-US" sz="2800" dirty="0">
                <a:latin typeface="Gill Sans" charset="0"/>
                <a:ea typeface="Gill Sans" charset="0"/>
                <a:cs typeface="Gill Sans" charset="0"/>
              </a:rPr>
              <a:t>What is the Cost of Saving Energy</a:t>
            </a:r>
            <a:br>
              <a:rPr lang="en-US" sz="2800" dirty="0">
                <a:latin typeface="Gill Sans" charset="0"/>
                <a:ea typeface="Gill Sans" charset="0"/>
                <a:cs typeface="Gill Sans" charset="0"/>
              </a:rPr>
            </a:br>
            <a:r>
              <a:rPr lang="en-US" sz="2800" dirty="0">
                <a:latin typeface="Gill Sans" charset="0"/>
                <a:ea typeface="Gill Sans" charset="0"/>
                <a:cs typeface="Gill Sans" charset="0"/>
              </a:rPr>
              <a:t>and why is it important?</a:t>
            </a:r>
          </a:p>
        </p:txBody>
      </p:sp>
      <p:sp>
        <p:nvSpPr>
          <p:cNvPr id="4" name="Slide Number Placeholder 3"/>
          <p:cNvSpPr>
            <a:spLocks noGrp="1"/>
          </p:cNvSpPr>
          <p:nvPr>
            <p:ph type="sldNum" sz="quarter" idx="10"/>
          </p:nvPr>
        </p:nvSpPr>
        <p:spPr/>
        <p:txBody>
          <a:bodyPr/>
          <a:lstStyle/>
          <a:p>
            <a:pPr>
              <a:defRPr/>
            </a:pPr>
            <a:fld id="{DDC256EE-1223-1F48-AD8F-DE891931B700}" type="slidenum">
              <a:rPr lang="en-US" smtClean="0"/>
              <a:pPr>
                <a:defRPr/>
              </a:pPr>
              <a:t>3</a:t>
            </a:fld>
            <a:endParaRPr lang="en-US" dirty="0"/>
          </a:p>
        </p:txBody>
      </p:sp>
    </p:spTree>
    <p:extLst>
      <p:ext uri="{BB962C8B-B14F-4D97-AF65-F5344CB8AC3E}">
        <p14:creationId xmlns:p14="http://schemas.microsoft.com/office/powerpoint/2010/main" val="90088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2923" y="854547"/>
            <a:ext cx="8552290" cy="5546252"/>
          </a:xfrm>
        </p:spPr>
        <p:txBody>
          <a:bodyPr>
            <a:noAutofit/>
          </a:bodyPr>
          <a:lstStyle/>
          <a:p>
            <a:pPr>
              <a:lnSpc>
                <a:spcPct val="120000"/>
              </a:lnSpc>
              <a:spcAft>
                <a:spcPts val="0"/>
              </a:spcAft>
              <a:buFont typeface="Lucida Grande" panose="020B0600040502020204" pitchFamily="34" charset="0"/>
              <a:buChar char="◆"/>
            </a:pPr>
            <a:r>
              <a:rPr lang="en-US" sz="2000" dirty="0">
                <a:solidFill>
                  <a:schemeClr val="tx2">
                    <a:lumMod val="75000"/>
                  </a:schemeClr>
                </a:solidFill>
              </a:rPr>
              <a:t>Program typology (</a:t>
            </a:r>
            <a:r>
              <a:rPr lang="en-US" sz="2000" dirty="0">
                <a:solidFill>
                  <a:schemeClr val="tx2">
                    <a:lumMod val="75000"/>
                  </a:schemeClr>
                </a:solidFill>
                <a:hlinkClick r:id="rId3"/>
              </a:rPr>
              <a:t>2013</a:t>
            </a:r>
            <a:r>
              <a:rPr lang="en-US" sz="2000" dirty="0">
                <a:solidFill>
                  <a:schemeClr val="tx2">
                    <a:lumMod val="75000"/>
                  </a:schemeClr>
                </a:solidFill>
              </a:rPr>
              <a:t>)</a:t>
            </a:r>
          </a:p>
          <a:p>
            <a:pPr>
              <a:lnSpc>
                <a:spcPct val="120000"/>
              </a:lnSpc>
              <a:spcAft>
                <a:spcPts val="0"/>
              </a:spcAft>
              <a:buFont typeface="Lucida Grande" panose="020B0600040502020204" pitchFamily="34" charset="0"/>
              <a:buChar char="◆"/>
            </a:pPr>
            <a:r>
              <a:rPr lang="en-US" sz="2000" dirty="0">
                <a:solidFill>
                  <a:schemeClr val="tx2">
                    <a:lumMod val="75000"/>
                  </a:schemeClr>
                </a:solidFill>
              </a:rPr>
              <a:t>First study on program administrator cost of saving energy (</a:t>
            </a:r>
            <a:r>
              <a:rPr lang="en-US" sz="2000" dirty="0">
                <a:solidFill>
                  <a:schemeClr val="tx2">
                    <a:lumMod val="75000"/>
                  </a:schemeClr>
                </a:solidFill>
                <a:hlinkClick r:id="rId4"/>
              </a:rPr>
              <a:t>2014</a:t>
            </a:r>
            <a:r>
              <a:rPr lang="en-US" sz="2000" dirty="0">
                <a:solidFill>
                  <a:schemeClr val="tx2">
                    <a:lumMod val="75000"/>
                  </a:schemeClr>
                </a:solidFill>
              </a:rPr>
              <a:t>)</a:t>
            </a:r>
          </a:p>
          <a:p>
            <a:pPr lvl="1">
              <a:lnSpc>
                <a:spcPct val="120000"/>
              </a:lnSpc>
              <a:spcAft>
                <a:spcPts val="0"/>
              </a:spcAft>
              <a:buFont typeface="Wingdings" pitchFamily="2" charset="2"/>
              <a:buChar char="q"/>
            </a:pPr>
            <a:r>
              <a:rPr lang="en-US" sz="1600" dirty="0"/>
              <a:t>For both natural gas and electric investor-owned utilities (IOUs)</a:t>
            </a:r>
          </a:p>
          <a:p>
            <a:pPr lvl="1">
              <a:lnSpc>
                <a:spcPct val="120000"/>
              </a:lnSpc>
              <a:spcAft>
                <a:spcPts val="0"/>
              </a:spcAft>
              <a:buFont typeface="Wingdings" pitchFamily="2" charset="2"/>
              <a:buChar char="q"/>
            </a:pPr>
            <a:r>
              <a:rPr lang="en-US" sz="1600" dirty="0"/>
              <a:t>Cost to utility or third-party administrator (not including any participant contributions)</a:t>
            </a:r>
          </a:p>
          <a:p>
            <a:pPr lvl="1">
              <a:lnSpc>
                <a:spcPct val="120000"/>
              </a:lnSpc>
              <a:spcAft>
                <a:spcPts val="0"/>
              </a:spcAft>
              <a:buFont typeface="Wingdings" pitchFamily="2" charset="2"/>
              <a:buChar char="q"/>
            </a:pPr>
            <a:r>
              <a:rPr lang="en-US" sz="1600" dirty="0"/>
              <a:t>Analysis down to program level</a:t>
            </a:r>
          </a:p>
          <a:p>
            <a:pPr>
              <a:lnSpc>
                <a:spcPct val="120000"/>
              </a:lnSpc>
              <a:spcAft>
                <a:spcPts val="0"/>
              </a:spcAft>
              <a:buFont typeface="Lucida Grande" panose="020B0600040502020204" pitchFamily="34" charset="0"/>
              <a:buChar char="◆"/>
            </a:pPr>
            <a:r>
              <a:rPr lang="en-US" sz="2000" dirty="0">
                <a:solidFill>
                  <a:schemeClr val="tx2">
                    <a:lumMod val="75000"/>
                  </a:schemeClr>
                </a:solidFill>
              </a:rPr>
              <a:t>Updated analysis for electricity (</a:t>
            </a:r>
            <a:r>
              <a:rPr lang="en-US" sz="2000" dirty="0">
                <a:solidFill>
                  <a:schemeClr val="tx2">
                    <a:lumMod val="75000"/>
                  </a:schemeClr>
                </a:solidFill>
                <a:hlinkClick r:id="rId5"/>
              </a:rPr>
              <a:t>2015</a:t>
            </a:r>
            <a:r>
              <a:rPr lang="en-US" sz="2000" dirty="0">
                <a:solidFill>
                  <a:schemeClr val="tx2">
                    <a:lumMod val="75000"/>
                  </a:schemeClr>
                </a:solidFill>
              </a:rPr>
              <a:t>), including </a:t>
            </a:r>
            <a:r>
              <a:rPr lang="en-US" sz="2000" i="1" dirty="0">
                <a:solidFill>
                  <a:schemeClr val="tx2">
                    <a:lumMod val="75000"/>
                  </a:schemeClr>
                </a:solidFill>
              </a:rPr>
              <a:t>total</a:t>
            </a:r>
            <a:r>
              <a:rPr lang="en-US" sz="2000" dirty="0">
                <a:solidFill>
                  <a:schemeClr val="tx2">
                    <a:lumMod val="75000"/>
                  </a:schemeClr>
                </a:solidFill>
              </a:rPr>
              <a:t> cost </a:t>
            </a:r>
          </a:p>
          <a:p>
            <a:pPr lvl="1">
              <a:lnSpc>
                <a:spcPct val="120000"/>
              </a:lnSpc>
              <a:spcAft>
                <a:spcPts val="0"/>
              </a:spcAft>
              <a:buFont typeface="Wingdings" pitchFamily="2" charset="2"/>
              <a:buChar char="q"/>
            </a:pPr>
            <a:r>
              <a:rPr lang="en-US" sz="1600" dirty="0"/>
              <a:t>Total cost = PA cost + participant contributions</a:t>
            </a:r>
          </a:p>
          <a:p>
            <a:pPr>
              <a:lnSpc>
                <a:spcPct val="120000"/>
              </a:lnSpc>
              <a:spcAft>
                <a:spcPts val="0"/>
              </a:spcAft>
              <a:buFont typeface="Lucida Grande" panose="020B0600040502020204" pitchFamily="34" charset="0"/>
              <a:buChar char="◆"/>
            </a:pPr>
            <a:r>
              <a:rPr lang="en-US" sz="2000" dirty="0">
                <a:solidFill>
                  <a:schemeClr val="tx2">
                    <a:lumMod val="75000"/>
                  </a:schemeClr>
                </a:solidFill>
              </a:rPr>
              <a:t>Most recent electricity analyses for IOUs</a:t>
            </a:r>
          </a:p>
          <a:p>
            <a:pPr marL="573088" lvl="1" indent="-228600">
              <a:lnSpc>
                <a:spcPct val="120000"/>
              </a:lnSpc>
              <a:spcAft>
                <a:spcPts val="0"/>
              </a:spcAft>
              <a:buFont typeface="Wingdings" pitchFamily="2" charset="2"/>
              <a:buChar char="q"/>
            </a:pPr>
            <a:r>
              <a:rPr lang="en-US" sz="1600" dirty="0"/>
              <a:t>116 PAs in 41 states, 2009-2015 (</a:t>
            </a:r>
            <a:r>
              <a:rPr lang="en-US" sz="1600" dirty="0">
                <a:hlinkClick r:id="rId6"/>
              </a:rPr>
              <a:t>2018</a:t>
            </a:r>
            <a:r>
              <a:rPr lang="en-US" sz="1600" dirty="0"/>
              <a:t>)</a:t>
            </a:r>
          </a:p>
          <a:p>
            <a:pPr marL="573088" lvl="1" indent="-228600">
              <a:lnSpc>
                <a:spcPct val="120000"/>
              </a:lnSpc>
              <a:buFont typeface="Wingdings" pitchFamily="2" charset="2"/>
              <a:buChar char="q"/>
            </a:pPr>
            <a:r>
              <a:rPr lang="en-US" sz="1600" dirty="0"/>
              <a:t>Cost of saving peak demand, 9 states, 2014-2017 (</a:t>
            </a:r>
            <a:r>
              <a:rPr lang="en-US" sz="1600" dirty="0">
                <a:hlinkClick r:id="rId7"/>
              </a:rPr>
              <a:t>2019</a:t>
            </a:r>
            <a:r>
              <a:rPr lang="en-US" sz="1600" dirty="0"/>
              <a:t>) — expanded analysis underway</a:t>
            </a:r>
          </a:p>
          <a:p>
            <a:pPr>
              <a:lnSpc>
                <a:spcPct val="120000"/>
              </a:lnSpc>
              <a:spcAft>
                <a:spcPts val="0"/>
              </a:spcAft>
              <a:buFont typeface="Lucida Grande" panose="020B0600040502020204" pitchFamily="34" charset="0"/>
              <a:buChar char="◆"/>
            </a:pPr>
            <a:r>
              <a:rPr lang="en-US" sz="2000" dirty="0">
                <a:solidFill>
                  <a:schemeClr val="tx2">
                    <a:lumMod val="75000"/>
                  </a:schemeClr>
                </a:solidFill>
              </a:rPr>
              <a:t>Analysis for publicly owned electric utilities with APPA (</a:t>
            </a:r>
            <a:r>
              <a:rPr lang="en-US" sz="2000" dirty="0">
                <a:solidFill>
                  <a:schemeClr val="tx2">
                    <a:lumMod val="75000"/>
                  </a:schemeClr>
                </a:solidFill>
                <a:hlinkClick r:id="rId8"/>
              </a:rPr>
              <a:t>2019</a:t>
            </a:r>
            <a:r>
              <a:rPr lang="en-US" sz="2000" dirty="0">
                <a:solidFill>
                  <a:schemeClr val="tx2">
                    <a:lumMod val="75000"/>
                  </a:schemeClr>
                </a:solidFill>
              </a:rPr>
              <a:t>)</a:t>
            </a:r>
          </a:p>
          <a:p>
            <a:pPr marL="579438" lvl="1" indent="-234950">
              <a:lnSpc>
                <a:spcPct val="120000"/>
              </a:lnSpc>
              <a:spcAft>
                <a:spcPts val="0"/>
              </a:spcAft>
              <a:buFont typeface="Wingdings" pitchFamily="2" charset="2"/>
              <a:buChar char="q"/>
            </a:pPr>
            <a:r>
              <a:rPr lang="en-US" sz="1600" dirty="0"/>
              <a:t>111 PAs, representing 219 utilities in 14 states, 2012-2017</a:t>
            </a:r>
            <a:endParaRPr lang="en-US" sz="1600" dirty="0">
              <a:solidFill>
                <a:schemeClr val="tx2">
                  <a:lumMod val="75000"/>
                </a:schemeClr>
              </a:solidFill>
            </a:endParaRPr>
          </a:p>
          <a:p>
            <a:pPr marL="579438" lvl="1" indent="-234950">
              <a:lnSpc>
                <a:spcPct val="120000"/>
              </a:lnSpc>
              <a:spcAft>
                <a:spcPts val="0"/>
              </a:spcAft>
              <a:buFont typeface="Wingdings" pitchFamily="2" charset="2"/>
              <a:buChar char="q"/>
            </a:pPr>
            <a:r>
              <a:rPr lang="en-US" sz="1600" dirty="0"/>
              <a:t>Analysis at market-sector level </a:t>
            </a:r>
          </a:p>
          <a:p>
            <a:pPr>
              <a:lnSpc>
                <a:spcPct val="120000"/>
              </a:lnSpc>
              <a:spcAft>
                <a:spcPts val="0"/>
              </a:spcAft>
              <a:buFont typeface="Lucida Grande" panose="020B0600040502020204" pitchFamily="34" charset="0"/>
              <a:buChar char="◆"/>
            </a:pPr>
            <a:r>
              <a:rPr lang="en-US" sz="2000" dirty="0">
                <a:solidFill>
                  <a:schemeClr val="tx2">
                    <a:lumMod val="75000"/>
                  </a:schemeClr>
                </a:solidFill>
              </a:rPr>
              <a:t>New study on cost of saving natural gas (</a:t>
            </a:r>
            <a:r>
              <a:rPr lang="en-US" sz="2000" dirty="0">
                <a:solidFill>
                  <a:schemeClr val="tx2">
                    <a:lumMod val="75000"/>
                  </a:schemeClr>
                </a:solidFill>
                <a:hlinkClick r:id="rId9"/>
              </a:rPr>
              <a:t>2020</a:t>
            </a:r>
            <a:r>
              <a:rPr lang="en-US" sz="2000" dirty="0">
                <a:solidFill>
                  <a:schemeClr val="tx2">
                    <a:lumMod val="75000"/>
                  </a:schemeClr>
                </a:solidFill>
              </a:rPr>
              <a:t>)</a:t>
            </a:r>
            <a:br>
              <a:rPr lang="en-US" sz="2000" dirty="0">
                <a:solidFill>
                  <a:schemeClr val="tx2">
                    <a:lumMod val="75000"/>
                  </a:schemeClr>
                </a:solidFill>
              </a:rPr>
            </a:br>
            <a:endParaRPr lang="en-US" sz="1600" dirty="0">
              <a:solidFill>
                <a:schemeClr val="tx2">
                  <a:lumMod val="75000"/>
                </a:schemeClr>
              </a:solidFill>
            </a:endParaRPr>
          </a:p>
        </p:txBody>
      </p:sp>
      <p:sp>
        <p:nvSpPr>
          <p:cNvPr id="2" name="Title 1"/>
          <p:cNvSpPr>
            <a:spLocks noGrp="1"/>
          </p:cNvSpPr>
          <p:nvPr>
            <p:ph type="title"/>
          </p:nvPr>
        </p:nvSpPr>
        <p:spPr>
          <a:xfrm>
            <a:off x="228600" y="0"/>
            <a:ext cx="8686800" cy="880783"/>
          </a:xfrm>
        </p:spPr>
        <p:txBody>
          <a:bodyPr/>
          <a:lstStyle/>
          <a:p>
            <a:r>
              <a:rPr lang="en-US" sz="2800" dirty="0">
                <a:latin typeface="Gill Sans" charset="0"/>
                <a:ea typeface="Gill Sans" charset="0"/>
                <a:cs typeface="Gill Sans" charset="0"/>
              </a:rPr>
              <a:t>Berkeley Lab Studies on Cost of Saving Energy</a:t>
            </a:r>
          </a:p>
        </p:txBody>
      </p:sp>
      <p:sp>
        <p:nvSpPr>
          <p:cNvPr id="4" name="Slide Number Placeholder 3"/>
          <p:cNvSpPr>
            <a:spLocks noGrp="1"/>
          </p:cNvSpPr>
          <p:nvPr>
            <p:ph type="sldNum" sz="quarter" idx="10"/>
          </p:nvPr>
        </p:nvSpPr>
        <p:spPr/>
        <p:txBody>
          <a:bodyPr/>
          <a:lstStyle/>
          <a:p>
            <a:pPr>
              <a:defRPr/>
            </a:pPr>
            <a:fld id="{DDC256EE-1223-1F48-AD8F-DE891931B700}" type="slidenum">
              <a:rPr lang="en-US" smtClean="0"/>
              <a:pPr>
                <a:defRPr/>
              </a:pPr>
              <a:t>4</a:t>
            </a:fld>
            <a:endParaRPr lang="en-US" dirty="0"/>
          </a:p>
        </p:txBody>
      </p:sp>
      <p:sp>
        <p:nvSpPr>
          <p:cNvPr id="5" name="TextBox 4">
            <a:extLst>
              <a:ext uri="{FF2B5EF4-FFF2-40B4-BE49-F238E27FC236}">
                <a16:creationId xmlns:a16="http://schemas.microsoft.com/office/drawing/2014/main" id="{70A60AC1-3580-0643-9022-229265CF58C2}"/>
              </a:ext>
            </a:extLst>
          </p:cNvPr>
          <p:cNvSpPr txBox="1"/>
          <p:nvPr/>
        </p:nvSpPr>
        <p:spPr>
          <a:xfrm>
            <a:off x="1741382" y="6128219"/>
            <a:ext cx="5335371" cy="369332"/>
          </a:xfrm>
          <a:prstGeom prst="rect">
            <a:avLst/>
          </a:prstGeom>
          <a:noFill/>
        </p:spPr>
        <p:txBody>
          <a:bodyPr wrap="none" rtlCol="0">
            <a:spAutoFit/>
          </a:bodyPr>
          <a:lstStyle/>
          <a:p>
            <a:r>
              <a:rPr lang="en-US" dirty="0">
                <a:hlinkClick r:id="rId10"/>
              </a:rPr>
              <a:t>https://emp.lbl.gov/projects/what-it-costs-save-energy</a:t>
            </a:r>
            <a:endParaRPr lang="en-US" dirty="0"/>
          </a:p>
        </p:txBody>
      </p:sp>
    </p:spTree>
    <p:extLst>
      <p:ext uri="{BB962C8B-B14F-4D97-AF65-F5344CB8AC3E}">
        <p14:creationId xmlns:p14="http://schemas.microsoft.com/office/powerpoint/2010/main" val="823649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BC524-D040-644D-B32B-C7B2F1C364F6}"/>
              </a:ext>
            </a:extLst>
          </p:cNvPr>
          <p:cNvSpPr>
            <a:spLocks noGrp="1"/>
          </p:cNvSpPr>
          <p:nvPr>
            <p:ph type="title"/>
          </p:nvPr>
        </p:nvSpPr>
        <p:spPr/>
        <p:txBody>
          <a:bodyPr/>
          <a:lstStyle/>
          <a:p>
            <a:r>
              <a:rPr lang="en-US" dirty="0"/>
              <a:t>Context</a:t>
            </a:r>
          </a:p>
        </p:txBody>
      </p:sp>
      <p:sp>
        <p:nvSpPr>
          <p:cNvPr id="3" name="Content Placeholder 2">
            <a:extLst>
              <a:ext uri="{FF2B5EF4-FFF2-40B4-BE49-F238E27FC236}">
                <a16:creationId xmlns:a16="http://schemas.microsoft.com/office/drawing/2014/main" id="{91ECA9D2-8C5A-E649-AC86-5B9C6F0F2A95}"/>
              </a:ext>
            </a:extLst>
          </p:cNvPr>
          <p:cNvSpPr>
            <a:spLocks noGrp="1"/>
          </p:cNvSpPr>
          <p:nvPr>
            <p:ph idx="1"/>
          </p:nvPr>
        </p:nvSpPr>
        <p:spPr>
          <a:xfrm>
            <a:off x="227806" y="971402"/>
            <a:ext cx="8686800" cy="5704005"/>
          </a:xfrm>
        </p:spPr>
        <p:txBody>
          <a:bodyPr/>
          <a:lstStyle/>
          <a:p>
            <a:r>
              <a:rPr lang="en-US" sz="2000" dirty="0"/>
              <a:t>National average retail price of natural gas during our study period (2012-2017) was ~$1/therm</a:t>
            </a:r>
            <a:r>
              <a:rPr lang="en-US" sz="2000" baseline="30000" dirty="0"/>
              <a:t>1</a:t>
            </a:r>
            <a:r>
              <a:rPr lang="en-US" sz="2000" dirty="0"/>
              <a:t> </a:t>
            </a:r>
          </a:p>
          <a:p>
            <a:pPr lvl="1"/>
            <a:r>
              <a:rPr lang="en-US" sz="1800" dirty="0"/>
              <a:t>Retail prices include the commodity cost as well as transportation, delivery and storage costs. Some jurisdictions also include avoided environmental costs and avoided gas price risks.</a:t>
            </a:r>
          </a:p>
          <a:p>
            <a:r>
              <a:rPr lang="en-US" sz="2000" dirty="0"/>
              <a:t>As another point of comparison, the average </a:t>
            </a:r>
            <a:r>
              <a:rPr lang="en-US" sz="2000" dirty="0" err="1"/>
              <a:t>citygate</a:t>
            </a:r>
            <a:r>
              <a:rPr lang="en-US" sz="2000" dirty="0"/>
              <a:t> (wholesale) price during this period was about $0.45/therm.</a:t>
            </a:r>
            <a:r>
              <a:rPr lang="en-US" sz="2000" baseline="30000" dirty="0"/>
              <a:t>2</a:t>
            </a:r>
            <a:endParaRPr lang="en-US" sz="2000" dirty="0"/>
          </a:p>
          <a:p>
            <a:r>
              <a:rPr lang="en-US" sz="2000" dirty="0"/>
              <a:t>U.S. households and businesses spent approximately $65 billion on utility-supplied natural gas in 2018.</a:t>
            </a:r>
            <a:r>
              <a:rPr lang="en-US" sz="2000" baseline="30000" dirty="0"/>
              <a:t>3</a:t>
            </a:r>
          </a:p>
          <a:p>
            <a:r>
              <a:rPr lang="en-US" sz="2000" dirty="0"/>
              <a:t>U.S. natural gas utilities spend about $1.3 billion a year on energy efficiency programs.</a:t>
            </a:r>
            <a:r>
              <a:rPr lang="en-US" sz="2000" baseline="30000" dirty="0"/>
              <a:t>4</a:t>
            </a:r>
          </a:p>
          <a:p>
            <a:pPr marL="0" indent="0">
              <a:spcAft>
                <a:spcPts val="0"/>
              </a:spcAft>
              <a:buNone/>
            </a:pPr>
            <a:endParaRPr lang="en-US" sz="1200" baseline="30000" dirty="0"/>
          </a:p>
          <a:p>
            <a:pPr marL="0" indent="0">
              <a:spcAft>
                <a:spcPts val="0"/>
              </a:spcAft>
              <a:buNone/>
            </a:pPr>
            <a:endParaRPr lang="en-US" sz="1200" baseline="30000" dirty="0"/>
          </a:p>
          <a:p>
            <a:pPr marL="0" indent="0">
              <a:spcAft>
                <a:spcPts val="0"/>
              </a:spcAft>
              <a:buNone/>
            </a:pPr>
            <a:r>
              <a:rPr lang="en-US" sz="1200" baseline="30000" dirty="0"/>
              <a:t>1 </a:t>
            </a:r>
            <a:r>
              <a:rPr lang="en-US" sz="1200" u="sng" dirty="0">
                <a:hlinkClick r:id="rId3"/>
              </a:rPr>
              <a:t>U.S. Energy Information Administration</a:t>
            </a:r>
            <a:endParaRPr lang="en-US" sz="1200" u="sng" dirty="0"/>
          </a:p>
          <a:p>
            <a:pPr marL="0" indent="0">
              <a:spcAft>
                <a:spcPts val="0"/>
              </a:spcAft>
              <a:buNone/>
            </a:pPr>
            <a:r>
              <a:rPr lang="en-US" sz="1200" baseline="30000" dirty="0"/>
              <a:t>2 </a:t>
            </a:r>
            <a:r>
              <a:rPr lang="en-US" sz="1200" dirty="0">
                <a:hlinkClick r:id="rId4"/>
              </a:rPr>
              <a:t>U.S. Energy Information Administration</a:t>
            </a:r>
            <a:endParaRPr lang="en-US" sz="1200" dirty="0"/>
          </a:p>
          <a:p>
            <a:pPr marL="0" indent="0">
              <a:spcAft>
                <a:spcPts val="0"/>
              </a:spcAft>
              <a:buNone/>
            </a:pPr>
            <a:r>
              <a:rPr lang="en-US" sz="1200" baseline="30000" dirty="0"/>
              <a:t>3 </a:t>
            </a:r>
            <a:r>
              <a:rPr lang="en-US" sz="1200" u="sng" dirty="0">
                <a:hlinkClick r:id="rId5"/>
              </a:rPr>
              <a:t>American Gas Association</a:t>
            </a:r>
            <a:endParaRPr lang="en-US" sz="1200" dirty="0"/>
          </a:p>
          <a:p>
            <a:pPr marL="0" indent="0">
              <a:spcAft>
                <a:spcPts val="0"/>
              </a:spcAft>
              <a:buNone/>
            </a:pPr>
            <a:r>
              <a:rPr lang="en-US" sz="1200" baseline="30000" dirty="0"/>
              <a:t>4  </a:t>
            </a:r>
            <a:r>
              <a:rPr lang="en-US" sz="1200" u="sng" dirty="0">
                <a:hlinkClick r:id="rId6"/>
              </a:rPr>
              <a:t>https://library.cee1.org/content/2018-cee-annual-industry-report/</a:t>
            </a:r>
            <a:endParaRPr lang="en-US" sz="1200" dirty="0"/>
          </a:p>
          <a:p>
            <a:endParaRPr lang="en-US" dirty="0"/>
          </a:p>
        </p:txBody>
      </p:sp>
      <p:sp>
        <p:nvSpPr>
          <p:cNvPr id="4" name="Slide Number Placeholder 3">
            <a:extLst>
              <a:ext uri="{FF2B5EF4-FFF2-40B4-BE49-F238E27FC236}">
                <a16:creationId xmlns:a16="http://schemas.microsoft.com/office/drawing/2014/main" id="{DB8FD750-CB80-D24A-BCF3-633727D7F7D1}"/>
              </a:ext>
            </a:extLst>
          </p:cNvPr>
          <p:cNvSpPr>
            <a:spLocks noGrp="1"/>
          </p:cNvSpPr>
          <p:nvPr>
            <p:ph type="sldNum" sz="quarter" idx="10"/>
          </p:nvPr>
        </p:nvSpPr>
        <p:spPr/>
        <p:txBody>
          <a:bodyPr/>
          <a:lstStyle/>
          <a:p>
            <a:pPr>
              <a:defRPr/>
            </a:pPr>
            <a:fld id="{DDC256EE-1223-1F48-AD8F-DE891931B700}" type="slidenum">
              <a:rPr lang="en-US" smtClean="0"/>
              <a:pPr>
                <a:defRPr/>
              </a:pPr>
              <a:t>5</a:t>
            </a:fld>
            <a:endParaRPr lang="en-US" dirty="0"/>
          </a:p>
        </p:txBody>
      </p:sp>
    </p:spTree>
    <p:extLst>
      <p:ext uri="{BB962C8B-B14F-4D97-AF65-F5344CB8AC3E}">
        <p14:creationId xmlns:p14="http://schemas.microsoft.com/office/powerpoint/2010/main" val="175939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06FF1E-F737-7A4A-87B8-78191DF70BC7}"/>
              </a:ext>
            </a:extLst>
          </p:cNvPr>
          <p:cNvPicPr>
            <a:picLocks noChangeAspect="1"/>
          </p:cNvPicPr>
          <p:nvPr/>
        </p:nvPicPr>
        <p:blipFill>
          <a:blip r:embed="rId3"/>
          <a:stretch>
            <a:fillRect/>
          </a:stretch>
        </p:blipFill>
        <p:spPr>
          <a:xfrm>
            <a:off x="3390900" y="3067050"/>
            <a:ext cx="5753100" cy="3074041"/>
          </a:xfrm>
          <a:prstGeom prst="rect">
            <a:avLst/>
          </a:prstGeom>
        </p:spPr>
      </p:pic>
      <p:sp>
        <p:nvSpPr>
          <p:cNvPr id="2" name="Title 1"/>
          <p:cNvSpPr>
            <a:spLocks noGrp="1"/>
          </p:cNvSpPr>
          <p:nvPr>
            <p:ph type="title"/>
          </p:nvPr>
        </p:nvSpPr>
        <p:spPr/>
        <p:txBody>
          <a:bodyPr/>
          <a:lstStyle/>
          <a:p>
            <a:r>
              <a:rPr lang="en-US" dirty="0"/>
              <a:t>Study Scope</a:t>
            </a:r>
          </a:p>
        </p:txBody>
      </p:sp>
      <p:sp>
        <p:nvSpPr>
          <p:cNvPr id="3" name="Content Placeholder 2"/>
          <p:cNvSpPr>
            <a:spLocks noGrp="1"/>
          </p:cNvSpPr>
          <p:nvPr>
            <p:ph idx="1"/>
          </p:nvPr>
        </p:nvSpPr>
        <p:spPr>
          <a:xfrm>
            <a:off x="228600" y="793545"/>
            <a:ext cx="8686800" cy="5704005"/>
          </a:xfrm>
        </p:spPr>
        <p:txBody>
          <a:bodyPr/>
          <a:lstStyle/>
          <a:p>
            <a:r>
              <a:rPr lang="en-US" dirty="0"/>
              <a:t>37 program administrators from 12 states: AR, CA, CT, IA, MA, MI, MN, NJ, NY, OK, RI and UT</a:t>
            </a:r>
          </a:p>
          <a:p>
            <a:pPr lvl="1"/>
            <a:r>
              <a:rPr lang="en-US" dirty="0"/>
              <a:t>Account for ~50% to 70% of annual national spending on natural gas efficiency programs*</a:t>
            </a:r>
          </a:p>
          <a:p>
            <a:r>
              <a:rPr lang="en-US" dirty="0"/>
              <a:t>Representation in all four U.S. census regions</a:t>
            </a:r>
          </a:p>
          <a:p>
            <a:r>
              <a:rPr lang="en-US" dirty="0"/>
              <a:t>Portfolio and </a:t>
            </a:r>
            <a:br>
              <a:rPr lang="en-US" dirty="0"/>
            </a:br>
            <a:r>
              <a:rPr lang="en-US" dirty="0"/>
              <a:t>market sector</a:t>
            </a:r>
            <a:br>
              <a:rPr lang="en-US" dirty="0"/>
            </a:br>
            <a:r>
              <a:rPr lang="en-US" dirty="0"/>
              <a:t>spending </a:t>
            </a:r>
            <a:br>
              <a:rPr lang="en-US" dirty="0"/>
            </a:br>
            <a:r>
              <a:rPr lang="en-US" dirty="0"/>
              <a:t>and savings</a:t>
            </a:r>
          </a:p>
          <a:p>
            <a:r>
              <a:rPr lang="en-US" dirty="0"/>
              <a:t>2012-2017 </a:t>
            </a:r>
          </a:p>
        </p:txBody>
      </p:sp>
      <p:pic>
        <p:nvPicPr>
          <p:cNvPr id="12" name="Picture 11">
            <a:extLst>
              <a:ext uri="{FF2B5EF4-FFF2-40B4-BE49-F238E27FC236}">
                <a16:creationId xmlns:a16="http://schemas.microsoft.com/office/drawing/2014/main" id="{20487103-8E63-5145-8F01-5DAA1E66454C}"/>
              </a:ext>
            </a:extLst>
          </p:cNvPr>
          <p:cNvPicPr>
            <a:picLocks noChangeAspect="1"/>
          </p:cNvPicPr>
          <p:nvPr/>
        </p:nvPicPr>
        <p:blipFill>
          <a:blip r:embed="rId4"/>
          <a:stretch>
            <a:fillRect/>
          </a:stretch>
        </p:blipFill>
        <p:spPr>
          <a:xfrm>
            <a:off x="4758300" y="6141091"/>
            <a:ext cx="2873431" cy="378914"/>
          </a:xfrm>
          <a:prstGeom prst="rect">
            <a:avLst/>
          </a:prstGeom>
        </p:spPr>
      </p:pic>
      <p:sp>
        <p:nvSpPr>
          <p:cNvPr id="4" name="TextBox 3">
            <a:extLst>
              <a:ext uri="{FF2B5EF4-FFF2-40B4-BE49-F238E27FC236}">
                <a16:creationId xmlns:a16="http://schemas.microsoft.com/office/drawing/2014/main" id="{11F9D966-48B0-1346-9271-E0862331E176}"/>
              </a:ext>
            </a:extLst>
          </p:cNvPr>
          <p:cNvSpPr txBox="1"/>
          <p:nvPr/>
        </p:nvSpPr>
        <p:spPr>
          <a:xfrm>
            <a:off x="228600" y="6035885"/>
            <a:ext cx="392944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*Based on national spending on programs as reported by the Consortium for Energy Efficiency. </a:t>
            </a:r>
          </a:p>
        </p:txBody>
      </p:sp>
      <p:sp>
        <p:nvSpPr>
          <p:cNvPr id="8" name="Slide Number Placeholder 3">
            <a:extLst>
              <a:ext uri="{FF2B5EF4-FFF2-40B4-BE49-F238E27FC236}">
                <a16:creationId xmlns:a16="http://schemas.microsoft.com/office/drawing/2014/main" id="{333690F5-4756-884B-83B5-1ED6B9BFA243}"/>
              </a:ext>
            </a:extLst>
          </p:cNvPr>
          <p:cNvSpPr>
            <a:spLocks noGrp="1"/>
          </p:cNvSpPr>
          <p:nvPr>
            <p:ph type="sldNum" sz="quarter" idx="10"/>
          </p:nvPr>
        </p:nvSpPr>
        <p:spPr>
          <a:xfrm>
            <a:off x="8685213" y="6497551"/>
            <a:ext cx="458787" cy="365125"/>
          </a:xfrm>
        </p:spPr>
        <p:txBody>
          <a:bodyPr/>
          <a:lstStyle/>
          <a:p>
            <a:pPr>
              <a:defRPr/>
            </a:pPr>
            <a:fld id="{DDC256EE-1223-1F48-AD8F-DE891931B700}" type="slidenum">
              <a:rPr lang="en-US" smtClean="0"/>
              <a:pPr>
                <a:defRPr/>
              </a:pPr>
              <a:t>6</a:t>
            </a:fld>
            <a:endParaRPr lang="en-US" dirty="0"/>
          </a:p>
        </p:txBody>
      </p:sp>
    </p:spTree>
    <p:extLst>
      <p:ext uri="{BB962C8B-B14F-4D97-AF65-F5344CB8AC3E}">
        <p14:creationId xmlns:p14="http://schemas.microsoft.com/office/powerpoint/2010/main" val="1401751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85003"/>
          </a:xfrm>
        </p:spPr>
        <p:txBody>
          <a:bodyPr/>
          <a:lstStyle/>
          <a:p>
            <a:r>
              <a:rPr lang="en-US" sz="3200" dirty="0">
                <a:latin typeface="Gill Sans" charset="0"/>
                <a:ea typeface="Gill Sans" charset="0"/>
                <a:cs typeface="Gill Sans" charset="0"/>
              </a:rPr>
              <a:t>Definition: PA Cost of Saving Gas</a:t>
            </a:r>
          </a:p>
        </p:txBody>
      </p:sp>
      <p:graphicFrame>
        <p:nvGraphicFramePr>
          <p:cNvPr id="6" name="Table 5"/>
          <p:cNvGraphicFramePr>
            <a:graphicFrameLocks noGrp="1"/>
          </p:cNvGraphicFramePr>
          <p:nvPr>
            <p:extLst/>
          </p:nvPr>
        </p:nvGraphicFramePr>
        <p:xfrm>
          <a:off x="260131" y="851338"/>
          <a:ext cx="8534400" cy="1455415"/>
        </p:xfrm>
        <a:graphic>
          <a:graphicData uri="http://schemas.openxmlformats.org/drawingml/2006/table">
            <a:tbl>
              <a:tblPr firstRow="1" bandRow="1"/>
              <a:tblGrid>
                <a:gridCol w="2971717">
                  <a:extLst>
                    <a:ext uri="{9D8B030D-6E8A-4147-A177-3AD203B41FA5}">
                      <a16:colId xmlns:a16="http://schemas.microsoft.com/office/drawing/2014/main" val="20000"/>
                    </a:ext>
                  </a:extLst>
                </a:gridCol>
                <a:gridCol w="5562683">
                  <a:extLst>
                    <a:ext uri="{9D8B030D-6E8A-4147-A177-3AD203B41FA5}">
                      <a16:colId xmlns:a16="http://schemas.microsoft.com/office/drawing/2014/main" val="20001"/>
                    </a:ext>
                  </a:extLst>
                </a:gridCol>
              </a:tblGrid>
              <a:tr h="1455415">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r>
                        <a:rPr lang="en-US" sz="1800" b="0" dirty="0">
                          <a:solidFill>
                            <a:schemeClr val="tx2">
                              <a:lumMod val="50000"/>
                            </a:schemeClr>
                          </a:solidFill>
                        </a:rPr>
                        <a:t>Levelized Program Administrator Cost of Saving Gas </a:t>
                      </a:r>
                      <a:r>
                        <a:rPr lang="en-US" sz="1800" b="0" baseline="0" dirty="0">
                          <a:solidFill>
                            <a:schemeClr val="tx2">
                              <a:lumMod val="50000"/>
                            </a:schemeClr>
                          </a:solidFill>
                        </a:rPr>
                        <a:t>(PA CSE)</a:t>
                      </a:r>
                      <a:endParaRPr lang="en-US" sz="1800" b="0" dirty="0">
                        <a:solidFill>
                          <a:schemeClr val="tx2">
                            <a:lumMod val="50000"/>
                          </a:schemeClr>
                        </a:solidFill>
                      </a:endParaRPr>
                    </a:p>
                  </a:txBody>
                  <a:tcPr marL="92481" marR="92481" anchor="ctr">
                    <a:lnL w="12700" cmpd="sng">
                      <a:solidFill>
                        <a:srgbClr val="4BACC6"/>
                      </a:solidFill>
                    </a:lnL>
                    <a:lnR w="12700" cmpd="sng">
                      <a:solidFill>
                        <a:srgbClr val="4BACC6"/>
                      </a:solidFill>
                    </a:lnR>
                    <a:lnT w="12700" cmpd="sng">
                      <a:solidFill>
                        <a:srgbClr val="4BACC6"/>
                      </a:solidFill>
                    </a:lnT>
                    <a:lnB w="25400" cmpd="sng">
                      <a:solidFill>
                        <a:srgbClr val="4BACC6"/>
                      </a:solidFill>
                    </a:lnB>
                    <a:lnTlToBr w="12700" cmpd="sng">
                      <a:noFill/>
                      <a:prstDash val="solid"/>
                    </a:lnTlToBr>
                    <a:lnBlToTr w="12700" cmpd="sng">
                      <a:noFill/>
                      <a:prstDash val="solid"/>
                    </a:lnBlToTr>
                    <a:noFill/>
                  </a:tcPr>
                </a:tc>
                <a:tc>
                  <a:txBody>
                    <a:bodyPr/>
                    <a:lstStyle>
                      <a:lvl1pPr marL="0" algn="l" defTabSz="457200" rtl="0" eaLnBrk="1" latinLnBrk="0" hangingPunct="1">
                        <a:defRPr sz="1800" b="1" kern="1200">
                          <a:solidFill>
                            <a:schemeClr val="tx1"/>
                          </a:solidFill>
                          <a:latin typeface="Calibri"/>
                        </a:defRPr>
                      </a:lvl1pPr>
                      <a:lvl2pPr marL="457200" algn="l" defTabSz="457200" rtl="0" eaLnBrk="1" latinLnBrk="0" hangingPunct="1">
                        <a:defRPr sz="1800" b="1" kern="1200">
                          <a:solidFill>
                            <a:schemeClr val="tx1"/>
                          </a:solidFill>
                          <a:latin typeface="Calibri"/>
                        </a:defRPr>
                      </a:lvl2pPr>
                      <a:lvl3pPr marL="914400" algn="l" defTabSz="457200" rtl="0" eaLnBrk="1" latinLnBrk="0" hangingPunct="1">
                        <a:defRPr sz="1800" b="1" kern="1200">
                          <a:solidFill>
                            <a:schemeClr val="tx1"/>
                          </a:solidFill>
                          <a:latin typeface="Calibri"/>
                        </a:defRPr>
                      </a:lvl3pPr>
                      <a:lvl4pPr marL="1371600" algn="l" defTabSz="457200" rtl="0" eaLnBrk="1" latinLnBrk="0" hangingPunct="1">
                        <a:defRPr sz="1800" b="1" kern="1200">
                          <a:solidFill>
                            <a:schemeClr val="tx1"/>
                          </a:solidFill>
                          <a:latin typeface="Calibri"/>
                        </a:defRPr>
                      </a:lvl4pPr>
                      <a:lvl5pPr marL="1828800" algn="l" defTabSz="457200" rtl="0" eaLnBrk="1" latinLnBrk="0" hangingPunct="1">
                        <a:defRPr sz="1800" b="1" kern="1200">
                          <a:solidFill>
                            <a:schemeClr val="tx1"/>
                          </a:solidFill>
                          <a:latin typeface="Calibri"/>
                        </a:defRPr>
                      </a:lvl5pPr>
                      <a:lvl6pPr marL="2286000" algn="l" defTabSz="457200" rtl="0" eaLnBrk="1" latinLnBrk="0" hangingPunct="1">
                        <a:defRPr sz="1800" b="1" kern="1200">
                          <a:solidFill>
                            <a:schemeClr val="tx1"/>
                          </a:solidFill>
                          <a:latin typeface="Calibri"/>
                        </a:defRPr>
                      </a:lvl6pPr>
                      <a:lvl7pPr marL="2743200" algn="l" defTabSz="457200" rtl="0" eaLnBrk="1" latinLnBrk="0" hangingPunct="1">
                        <a:defRPr sz="1800" b="1" kern="1200">
                          <a:solidFill>
                            <a:schemeClr val="tx1"/>
                          </a:solidFill>
                          <a:latin typeface="Calibri"/>
                        </a:defRPr>
                      </a:lvl7pPr>
                      <a:lvl8pPr marL="3200400" algn="l" defTabSz="457200" rtl="0" eaLnBrk="1" latinLnBrk="0" hangingPunct="1">
                        <a:defRPr sz="1800" b="1" kern="1200">
                          <a:solidFill>
                            <a:schemeClr val="tx1"/>
                          </a:solidFill>
                          <a:latin typeface="Calibri"/>
                        </a:defRPr>
                      </a:lvl8pPr>
                      <a:lvl9pPr marL="3657600" algn="l" defTabSz="457200" rtl="0" eaLnBrk="1" latinLnBrk="0" hangingPunct="1">
                        <a:defRPr sz="1800" b="1"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2">
                              <a:lumMod val="50000"/>
                            </a:schemeClr>
                          </a:solidFill>
                        </a:rPr>
                        <a:t>The cost to the </a:t>
                      </a:r>
                      <a:r>
                        <a:rPr lang="en-US" sz="1800" b="0" i="1" dirty="0">
                          <a:solidFill>
                            <a:schemeClr val="tx2">
                              <a:lumMod val="50000"/>
                            </a:schemeClr>
                          </a:solidFill>
                        </a:rPr>
                        <a:t>program administrator</a:t>
                      </a:r>
                      <a:r>
                        <a:rPr lang="en-US" sz="1800" b="0" dirty="0">
                          <a:solidFill>
                            <a:schemeClr val="tx2">
                              <a:lumMod val="50000"/>
                            </a:schemeClr>
                          </a:solidFill>
                        </a:rPr>
                        <a:t> for achieving gas savings over the economic lifetime of the actions taken, discounted back to when the costs were paid</a:t>
                      </a:r>
                      <a:r>
                        <a:rPr lang="en-US" sz="1800" b="0" baseline="0" dirty="0">
                          <a:solidFill>
                            <a:schemeClr val="tx2">
                              <a:lumMod val="50000"/>
                            </a:schemeClr>
                          </a:solidFill>
                        </a:rPr>
                        <a:t> </a:t>
                      </a:r>
                      <a:r>
                        <a:rPr lang="en-US" sz="1800" b="0" dirty="0">
                          <a:solidFill>
                            <a:schemeClr val="tx2">
                              <a:lumMod val="50000"/>
                            </a:schemeClr>
                          </a:solidFill>
                        </a:rPr>
                        <a:t>and the actions occurred</a:t>
                      </a:r>
                    </a:p>
                  </a:txBody>
                  <a:tcPr marL="92481" marR="92481" anchor="ctr">
                    <a:lnL w="12700" cmpd="sng">
                      <a:solidFill>
                        <a:srgbClr val="4BACC6"/>
                      </a:solidFill>
                    </a:lnL>
                    <a:lnR w="12700" cmpd="sng">
                      <a:solidFill>
                        <a:srgbClr val="4BACC6"/>
                      </a:solidFill>
                    </a:lnR>
                    <a:lnT w="12700" cmpd="sng">
                      <a:solidFill>
                        <a:srgbClr val="4BACC6"/>
                      </a:solidFill>
                    </a:lnT>
                    <a:lnB w="25400" cmpd="sng">
                      <a:solidFill>
                        <a:srgbClr val="4BACC6"/>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Rectangle 6"/>
          <p:cNvSpPr/>
          <p:nvPr/>
        </p:nvSpPr>
        <p:spPr>
          <a:xfrm>
            <a:off x="260131" y="2306753"/>
            <a:ext cx="8534400" cy="1354217"/>
          </a:xfrm>
          <a:prstGeom prst="rect">
            <a:avLst/>
          </a:prstGeom>
        </p:spPr>
        <p:txBody>
          <a:bodyPr wrap="square">
            <a:spAutoFit/>
          </a:bodyPr>
          <a:lstStyle/>
          <a:p>
            <a:pPr fontAlgn="auto">
              <a:spcBef>
                <a:spcPts val="0"/>
              </a:spcBef>
              <a:spcAft>
                <a:spcPts val="0"/>
              </a:spcAft>
            </a:pPr>
            <a:r>
              <a:rPr lang="en-US" dirty="0">
                <a:solidFill>
                  <a:schemeClr val="tx2">
                    <a:lumMod val="50000"/>
                  </a:schemeClr>
                </a:solidFill>
                <a:latin typeface="Calibri"/>
                <a:ea typeface="+mn-ea"/>
                <a:cs typeface="+mn-cs"/>
              </a:rPr>
              <a:t>Assumptions and inputs:</a:t>
            </a:r>
          </a:p>
          <a:p>
            <a:pPr marL="628650" indent="-342900" fontAlgn="auto">
              <a:spcBef>
                <a:spcPts val="0"/>
              </a:spcBef>
              <a:spcAft>
                <a:spcPts val="0"/>
              </a:spcAft>
              <a:buFont typeface="Arial" panose="020B0604020202020204" pitchFamily="34" charset="0"/>
              <a:buChar char="•"/>
            </a:pPr>
            <a:r>
              <a:rPr lang="en-US" sz="1600" dirty="0">
                <a:solidFill>
                  <a:schemeClr val="tx2">
                    <a:lumMod val="50000"/>
                  </a:schemeClr>
                </a:solidFill>
                <a:latin typeface="Calibri"/>
                <a:ea typeface="+mn-ea"/>
                <a:cs typeface="+mn-cs"/>
              </a:rPr>
              <a:t>6% discount rate (real)</a:t>
            </a:r>
          </a:p>
          <a:p>
            <a:pPr marL="628650" indent="-342900" fontAlgn="auto">
              <a:spcBef>
                <a:spcPts val="0"/>
              </a:spcBef>
              <a:spcAft>
                <a:spcPts val="0"/>
              </a:spcAft>
              <a:buFont typeface="Arial" panose="020B0604020202020204" pitchFamily="34" charset="0"/>
              <a:buChar char="•"/>
            </a:pPr>
            <a:r>
              <a:rPr lang="en-US" sz="1600" dirty="0">
                <a:solidFill>
                  <a:schemeClr val="tx2">
                    <a:lumMod val="50000"/>
                  </a:schemeClr>
                </a:solidFill>
                <a:latin typeface="Calibri"/>
                <a:ea typeface="+mn-ea"/>
                <a:cs typeface="+mn-cs"/>
              </a:rPr>
              <a:t>Estimated program average measure lifetimes</a:t>
            </a:r>
          </a:p>
          <a:p>
            <a:pPr marL="628650" indent="-342900" fontAlgn="auto">
              <a:spcBef>
                <a:spcPts val="0"/>
              </a:spcBef>
              <a:spcAft>
                <a:spcPts val="0"/>
              </a:spcAft>
              <a:buFont typeface="Arial" panose="020B0604020202020204" pitchFamily="34" charset="0"/>
              <a:buChar char="•"/>
            </a:pPr>
            <a:r>
              <a:rPr lang="en-US" sz="1600" dirty="0">
                <a:solidFill>
                  <a:schemeClr val="tx2">
                    <a:lumMod val="50000"/>
                  </a:schemeClr>
                </a:solidFill>
                <a:latin typeface="Calibri"/>
                <a:ea typeface="+mn-ea"/>
                <a:cs typeface="+mn-cs"/>
              </a:rPr>
              <a:t>Total program cost (not including participant contributions), including incentives (2017$)</a:t>
            </a:r>
          </a:p>
          <a:p>
            <a:pPr marL="628650" indent="-342900" fontAlgn="auto">
              <a:spcBef>
                <a:spcPts val="0"/>
              </a:spcBef>
              <a:spcAft>
                <a:spcPts val="0"/>
              </a:spcAft>
              <a:buFont typeface="Arial" panose="020B0604020202020204" pitchFamily="34" charset="0"/>
              <a:buChar char="•"/>
            </a:pPr>
            <a:r>
              <a:rPr lang="en-US" sz="1600" dirty="0">
                <a:solidFill>
                  <a:schemeClr val="tx2">
                    <a:lumMod val="50000"/>
                  </a:schemeClr>
                </a:solidFill>
                <a:latin typeface="Calibri"/>
                <a:ea typeface="+mn-ea"/>
                <a:cs typeface="+mn-cs"/>
              </a:rPr>
              <a:t>Gross annual </a:t>
            </a:r>
            <a:r>
              <a:rPr lang="en-US" sz="1600" dirty="0" err="1">
                <a:solidFill>
                  <a:schemeClr val="tx2">
                    <a:lumMod val="50000"/>
                  </a:schemeClr>
                </a:solidFill>
                <a:latin typeface="Calibri"/>
                <a:ea typeface="+mn-ea"/>
                <a:cs typeface="+mn-cs"/>
              </a:rPr>
              <a:t>therms</a:t>
            </a:r>
            <a:r>
              <a:rPr lang="en-US" sz="1600" dirty="0">
                <a:solidFill>
                  <a:schemeClr val="tx2">
                    <a:lumMod val="50000"/>
                  </a:schemeClr>
                </a:solidFill>
                <a:latin typeface="Calibri"/>
                <a:ea typeface="+mn-ea"/>
                <a:cs typeface="+mn-cs"/>
              </a:rPr>
              <a:t> saved</a:t>
            </a:r>
          </a:p>
        </p:txBody>
      </p:sp>
      <p:sp>
        <p:nvSpPr>
          <p:cNvPr id="9" name="Slide Number Placeholder 8"/>
          <p:cNvSpPr>
            <a:spLocks noGrp="1"/>
          </p:cNvSpPr>
          <p:nvPr>
            <p:ph type="sldNum" sz="quarter" idx="11"/>
          </p:nvPr>
        </p:nvSpPr>
        <p:spPr/>
        <p:txBody>
          <a:bodyPr/>
          <a:lstStyle/>
          <a:p>
            <a:fld id="{E613A67C-60D7-4CE7-853B-2F9074BF25B8}" type="slidenum">
              <a:rPr lang="en-US" smtClean="0"/>
              <a:pPr/>
              <a:t>7</a:t>
            </a:fld>
            <a:endParaRPr lang="en-US" dirty="0"/>
          </a:p>
        </p:txBody>
      </p:sp>
      <p:graphicFrame>
        <p:nvGraphicFramePr>
          <p:cNvPr id="4" name="Object 3">
            <a:extLst>
              <a:ext uri="{FF2B5EF4-FFF2-40B4-BE49-F238E27FC236}">
                <a16:creationId xmlns:a16="http://schemas.microsoft.com/office/drawing/2014/main" id="{8AFF8C10-1F66-EB4C-A0AE-F6345C9544CB}"/>
              </a:ext>
            </a:extLst>
          </p:cNvPr>
          <p:cNvGraphicFramePr>
            <a:graphicFrameLocks noChangeAspect="1"/>
          </p:cNvGraphicFramePr>
          <p:nvPr>
            <p:extLst/>
          </p:nvPr>
        </p:nvGraphicFramePr>
        <p:xfrm>
          <a:off x="-425924" y="3782653"/>
          <a:ext cx="10389731" cy="1354217"/>
        </p:xfrm>
        <a:graphic>
          <a:graphicData uri="http://schemas.openxmlformats.org/presentationml/2006/ole">
            <mc:AlternateContent xmlns:mc="http://schemas.openxmlformats.org/markup-compatibility/2006">
              <mc:Choice xmlns:v="urn:schemas-microsoft-com:vml" Requires="v">
                <p:oleObj spid="_x0000_s1481" name="Document" r:id="rId4" imgW="5943600" imgH="774700" progId="Word.Document.12">
                  <p:embed/>
                </p:oleObj>
              </mc:Choice>
              <mc:Fallback>
                <p:oleObj name="Document" r:id="rId4" imgW="5943600" imgH="774700" progId="Word.Document.12">
                  <p:embed/>
                  <p:pic>
                    <p:nvPicPr>
                      <p:cNvPr id="4" name="Object 3">
                        <a:extLst>
                          <a:ext uri="{FF2B5EF4-FFF2-40B4-BE49-F238E27FC236}">
                            <a16:creationId xmlns:a16="http://schemas.microsoft.com/office/drawing/2014/main" id="{8AFF8C10-1F66-EB4C-A0AE-F6345C9544CB}"/>
                          </a:ext>
                        </a:extLst>
                      </p:cNvPr>
                      <p:cNvPicPr/>
                      <p:nvPr/>
                    </p:nvPicPr>
                    <p:blipFill>
                      <a:blip r:embed="rId5"/>
                      <a:stretch>
                        <a:fillRect/>
                      </a:stretch>
                    </p:blipFill>
                    <p:spPr>
                      <a:xfrm>
                        <a:off x="-425924" y="3782653"/>
                        <a:ext cx="10389731" cy="1354217"/>
                      </a:xfrm>
                      <a:prstGeom prst="rect">
                        <a:avLst/>
                      </a:prstGeom>
                    </p:spPr>
                  </p:pic>
                </p:oleObj>
              </mc:Fallback>
            </mc:AlternateContent>
          </a:graphicData>
        </a:graphic>
      </p:graphicFrame>
      <p:sp>
        <p:nvSpPr>
          <p:cNvPr id="10" name="Rectangle 6">
            <a:extLst>
              <a:ext uri="{FF2B5EF4-FFF2-40B4-BE49-F238E27FC236}">
                <a16:creationId xmlns:a16="http://schemas.microsoft.com/office/drawing/2014/main" id="{985EDC51-CEE6-B541-92FE-6A62D5C05DD4}"/>
              </a:ext>
            </a:extLst>
          </p:cNvPr>
          <p:cNvSpPr>
            <a:spLocks noChangeArrowheads="1"/>
          </p:cNvSpPr>
          <p:nvPr/>
        </p:nvSpPr>
        <p:spPr bwMode="auto">
          <a:xfrm>
            <a:off x="767254" y="4917412"/>
            <a:ext cx="12338233"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E395994B-26CA-D143-898B-BEF674AD8BBD}"/>
              </a:ext>
            </a:extLst>
          </p:cNvPr>
          <p:cNvGraphicFramePr>
            <a:graphicFrameLocks noChangeAspect="1"/>
          </p:cNvGraphicFramePr>
          <p:nvPr>
            <p:extLst/>
          </p:nvPr>
        </p:nvGraphicFramePr>
        <p:xfrm>
          <a:off x="657937" y="5136870"/>
          <a:ext cx="2052148" cy="936850"/>
        </p:xfrm>
        <a:graphic>
          <a:graphicData uri="http://schemas.openxmlformats.org/presentationml/2006/ole">
            <mc:AlternateContent xmlns:mc="http://schemas.openxmlformats.org/markup-compatibility/2006">
              <mc:Choice xmlns:v="urn:schemas-microsoft-com:vml" Requires="v">
                <p:oleObj spid="_x0000_s1482" r:id="rId6" imgW="1206500" imgH="533400" progId="Equation.DSMT4">
                  <p:embed/>
                </p:oleObj>
              </mc:Choice>
              <mc:Fallback>
                <p:oleObj r:id="rId6" imgW="1206500" imgH="533400" progId="Equation.DSMT4">
                  <p:embed/>
                  <p:pic>
                    <p:nvPicPr>
                      <p:cNvPr id="11" name="Object 10">
                        <a:extLst>
                          <a:ext uri="{FF2B5EF4-FFF2-40B4-BE49-F238E27FC236}">
                            <a16:creationId xmlns:a16="http://schemas.microsoft.com/office/drawing/2014/main" id="{E395994B-26CA-D143-898B-BEF674AD8B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7937" y="5136870"/>
                        <a:ext cx="2052148" cy="936850"/>
                      </a:xfrm>
                      <a:prstGeom prst="rect">
                        <a:avLst/>
                      </a:prstGeom>
                      <a:noFill/>
                    </p:spPr>
                  </p:pic>
                </p:oleObj>
              </mc:Fallback>
            </mc:AlternateContent>
          </a:graphicData>
        </a:graphic>
      </p:graphicFrame>
      <p:sp>
        <p:nvSpPr>
          <p:cNvPr id="12" name="TextBox 11">
            <a:extLst>
              <a:ext uri="{FF2B5EF4-FFF2-40B4-BE49-F238E27FC236}">
                <a16:creationId xmlns:a16="http://schemas.microsoft.com/office/drawing/2014/main" id="{09A51258-5A86-1D41-A16F-DD5AC38E9CB6}"/>
              </a:ext>
            </a:extLst>
          </p:cNvPr>
          <p:cNvSpPr txBox="1"/>
          <p:nvPr/>
        </p:nvSpPr>
        <p:spPr>
          <a:xfrm>
            <a:off x="3075316" y="5136870"/>
            <a:ext cx="5609897" cy="1077218"/>
          </a:xfrm>
          <a:prstGeom prst="rect">
            <a:avLst/>
          </a:prstGeom>
          <a:noFill/>
        </p:spPr>
        <p:txBody>
          <a:bodyPr wrap="square" rtlCol="0">
            <a:spAutoFit/>
          </a:bodyPr>
          <a:lstStyle/>
          <a:p>
            <a:r>
              <a:rPr lang="en-US" sz="1600" i="1" dirty="0"/>
              <a:t>r</a:t>
            </a:r>
            <a:r>
              <a:rPr lang="en-US" sz="1600" dirty="0"/>
              <a:t> =	the discount rate</a:t>
            </a:r>
          </a:p>
          <a:p>
            <a:r>
              <a:rPr lang="en-US" sz="1600" i="1" dirty="0"/>
              <a:t>N</a:t>
            </a:r>
            <a:r>
              <a:rPr lang="en-US" sz="1600" dirty="0"/>
              <a:t> =	estimated program lifetime in years and calculated as the savings-weighted lifetime of measures or actions installed by participating customers in a program </a:t>
            </a:r>
          </a:p>
        </p:txBody>
      </p:sp>
    </p:spTree>
    <p:extLst>
      <p:ext uri="{BB962C8B-B14F-4D97-AF65-F5344CB8AC3E}">
        <p14:creationId xmlns:p14="http://schemas.microsoft.com/office/powerpoint/2010/main" val="1779137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D0558-80D0-5B4F-A0EC-699D6C9E3CFE}"/>
              </a:ext>
            </a:extLst>
          </p:cNvPr>
          <p:cNvSpPr>
            <a:spLocks noGrp="1"/>
          </p:cNvSpPr>
          <p:nvPr>
            <p:ph type="title"/>
          </p:nvPr>
        </p:nvSpPr>
        <p:spPr>
          <a:xfrm>
            <a:off x="0" y="0"/>
            <a:ext cx="9144000" cy="785003"/>
          </a:xfrm>
        </p:spPr>
        <p:txBody>
          <a:bodyPr/>
          <a:lstStyle/>
          <a:p>
            <a:r>
              <a:rPr lang="en-US" sz="3200" dirty="0"/>
              <a:t>Scale of Efficiency Investments in Our Sample</a:t>
            </a:r>
          </a:p>
        </p:txBody>
      </p:sp>
      <p:sp>
        <p:nvSpPr>
          <p:cNvPr id="3" name="Content Placeholder 2">
            <a:extLst>
              <a:ext uri="{FF2B5EF4-FFF2-40B4-BE49-F238E27FC236}">
                <a16:creationId xmlns:a16="http://schemas.microsoft.com/office/drawing/2014/main" id="{6F56AB16-0AD8-D942-92A3-E3145094369B}"/>
              </a:ext>
            </a:extLst>
          </p:cNvPr>
          <p:cNvSpPr>
            <a:spLocks noGrp="1"/>
          </p:cNvSpPr>
          <p:nvPr>
            <p:ph idx="1"/>
          </p:nvPr>
        </p:nvSpPr>
        <p:spPr>
          <a:xfrm>
            <a:off x="232874" y="976108"/>
            <a:ext cx="8686800" cy="5704005"/>
          </a:xfrm>
        </p:spPr>
        <p:txBody>
          <a:bodyPr/>
          <a:lstStyle/>
          <a:p>
            <a:pPr marL="0" indent="0">
              <a:buNone/>
            </a:pPr>
            <a:r>
              <a:rPr lang="en-US" sz="2400" dirty="0"/>
              <a:t>Our sample represents about $5B of spending and nearly 1.4B </a:t>
            </a:r>
            <a:r>
              <a:rPr lang="en-US" sz="2400" dirty="0" err="1"/>
              <a:t>therms</a:t>
            </a:r>
            <a:r>
              <a:rPr lang="en-US" sz="2400" dirty="0"/>
              <a:t> of energy savings during the study period: 2012-2017.</a:t>
            </a:r>
          </a:p>
        </p:txBody>
      </p:sp>
      <p:sp>
        <p:nvSpPr>
          <p:cNvPr id="4" name="Slide Number Placeholder 3">
            <a:extLst>
              <a:ext uri="{FF2B5EF4-FFF2-40B4-BE49-F238E27FC236}">
                <a16:creationId xmlns:a16="http://schemas.microsoft.com/office/drawing/2014/main" id="{460FD4EE-08E4-3648-BE40-2510E1B762DD}"/>
              </a:ext>
            </a:extLst>
          </p:cNvPr>
          <p:cNvSpPr>
            <a:spLocks noGrp="1"/>
          </p:cNvSpPr>
          <p:nvPr>
            <p:ph type="sldNum" sz="quarter" idx="10"/>
          </p:nvPr>
        </p:nvSpPr>
        <p:spPr/>
        <p:txBody>
          <a:bodyPr/>
          <a:lstStyle/>
          <a:p>
            <a:pPr>
              <a:defRPr/>
            </a:pPr>
            <a:fld id="{DDC256EE-1223-1F48-AD8F-DE891931B700}" type="slidenum">
              <a:rPr lang="en-US" smtClean="0"/>
              <a:pPr>
                <a:defRPr/>
              </a:pPr>
              <a:t>8</a:t>
            </a:fld>
            <a:endParaRPr lang="en-US"/>
          </a:p>
        </p:txBody>
      </p:sp>
      <p:graphicFrame>
        <p:nvGraphicFramePr>
          <p:cNvPr id="5" name="Content Placeholder 5">
            <a:extLst>
              <a:ext uri="{FF2B5EF4-FFF2-40B4-BE49-F238E27FC236}">
                <a16:creationId xmlns:a16="http://schemas.microsoft.com/office/drawing/2014/main" id="{7E9F5B96-2ADD-EF42-881C-D7BD122D6637}"/>
              </a:ext>
            </a:extLst>
          </p:cNvPr>
          <p:cNvGraphicFramePr>
            <a:graphicFrameLocks/>
          </p:cNvGraphicFramePr>
          <p:nvPr>
            <p:extLst>
              <p:ext uri="{D42A27DB-BD31-4B8C-83A1-F6EECF244321}">
                <p14:modId xmlns:p14="http://schemas.microsoft.com/office/powerpoint/2010/main" val="2537391234"/>
              </p:ext>
            </p:extLst>
          </p:nvPr>
        </p:nvGraphicFramePr>
        <p:xfrm>
          <a:off x="227806" y="2082801"/>
          <a:ext cx="8686800" cy="4160751"/>
        </p:xfrm>
        <a:graphic>
          <a:graphicData uri="http://schemas.openxmlformats.org/drawingml/2006/table">
            <a:tbl>
              <a:tblPr firstRow="1" bandRow="1">
                <a:tableStyleId>{5C22544A-7EE6-4342-B048-85BDC9FD1C3A}</a:tableStyleId>
              </a:tblPr>
              <a:tblGrid>
                <a:gridCol w="1401792">
                  <a:extLst>
                    <a:ext uri="{9D8B030D-6E8A-4147-A177-3AD203B41FA5}">
                      <a16:colId xmlns:a16="http://schemas.microsoft.com/office/drawing/2014/main" val="1919496738"/>
                    </a:ext>
                  </a:extLst>
                </a:gridCol>
                <a:gridCol w="2260121">
                  <a:extLst>
                    <a:ext uri="{9D8B030D-6E8A-4147-A177-3AD203B41FA5}">
                      <a16:colId xmlns:a16="http://schemas.microsoft.com/office/drawing/2014/main" val="2613315098"/>
                    </a:ext>
                  </a:extLst>
                </a:gridCol>
                <a:gridCol w="1690778">
                  <a:extLst>
                    <a:ext uri="{9D8B030D-6E8A-4147-A177-3AD203B41FA5}">
                      <a16:colId xmlns:a16="http://schemas.microsoft.com/office/drawing/2014/main" val="1972445564"/>
                    </a:ext>
                  </a:extLst>
                </a:gridCol>
                <a:gridCol w="1664898">
                  <a:extLst>
                    <a:ext uri="{9D8B030D-6E8A-4147-A177-3AD203B41FA5}">
                      <a16:colId xmlns:a16="http://schemas.microsoft.com/office/drawing/2014/main" val="1560838953"/>
                    </a:ext>
                  </a:extLst>
                </a:gridCol>
                <a:gridCol w="1669211">
                  <a:extLst>
                    <a:ext uri="{9D8B030D-6E8A-4147-A177-3AD203B41FA5}">
                      <a16:colId xmlns:a16="http://schemas.microsoft.com/office/drawing/2014/main" val="570008128"/>
                    </a:ext>
                  </a:extLst>
                </a:gridCol>
              </a:tblGrid>
              <a:tr h="953063">
                <a:tc>
                  <a:txBody>
                    <a:bodyPr/>
                    <a:lstStyle/>
                    <a:p>
                      <a:r>
                        <a:rPr lang="en-US" dirty="0"/>
                        <a:t>Sector</a:t>
                      </a:r>
                    </a:p>
                  </a:txBody>
                  <a:tcPr/>
                </a:tc>
                <a:tc>
                  <a:txBody>
                    <a:bodyPr/>
                    <a:lstStyle/>
                    <a:p>
                      <a:r>
                        <a:rPr lang="en-US" dirty="0"/>
                        <a:t>Annual Gross Savings (millions of therms)</a:t>
                      </a:r>
                    </a:p>
                  </a:txBody>
                  <a:tcPr/>
                </a:tc>
                <a:tc>
                  <a:txBody>
                    <a:bodyPr/>
                    <a:lstStyle/>
                    <a:p>
                      <a:r>
                        <a:rPr lang="en-US" dirty="0"/>
                        <a:t>Spending ($2017 million)</a:t>
                      </a:r>
                    </a:p>
                  </a:txBody>
                  <a:tcPr/>
                </a:tc>
                <a:tc>
                  <a:txBody>
                    <a:bodyPr/>
                    <a:lstStyle/>
                    <a:p>
                      <a:r>
                        <a:rPr lang="en-US" dirty="0"/>
                        <a:t>Average PA CSE ($2017)</a:t>
                      </a:r>
                    </a:p>
                  </a:txBody>
                  <a:tcPr/>
                </a:tc>
                <a:tc>
                  <a:txBody>
                    <a:bodyPr/>
                    <a:lstStyle/>
                    <a:p>
                      <a:r>
                        <a:rPr lang="en-US" dirty="0"/>
                        <a:t>Median PA CSE ($2017)</a:t>
                      </a:r>
                    </a:p>
                  </a:txBody>
                  <a:tcPr/>
                </a:tc>
                <a:extLst>
                  <a:ext uri="{0D108BD9-81ED-4DB2-BD59-A6C34878D82A}">
                    <a16:rowId xmlns:a16="http://schemas.microsoft.com/office/drawing/2014/main" val="371706884"/>
                  </a:ext>
                </a:extLst>
              </a:tr>
              <a:tr h="801922">
                <a:tc>
                  <a:txBody>
                    <a:bodyPr/>
                    <a:lstStyle/>
                    <a:p>
                      <a:r>
                        <a:rPr lang="en-US" b="1" dirty="0"/>
                        <a:t>Residential</a:t>
                      </a:r>
                    </a:p>
                  </a:txBody>
                  <a:tcPr/>
                </a:tc>
                <a:tc>
                  <a:txBody>
                    <a:bodyPr/>
                    <a:lstStyle/>
                    <a:p>
                      <a:pPr algn="r"/>
                      <a:r>
                        <a:rPr lang="en-US" sz="2000" dirty="0"/>
                        <a:t>587.3</a:t>
                      </a:r>
                    </a:p>
                  </a:txBody>
                  <a:tcPr/>
                </a:tc>
                <a:tc>
                  <a:txBody>
                    <a:bodyPr/>
                    <a:lstStyle/>
                    <a:p>
                      <a:pPr algn="r"/>
                      <a:r>
                        <a:rPr lang="en-US" sz="2000" dirty="0"/>
                        <a:t>$2,283.7</a:t>
                      </a:r>
                    </a:p>
                  </a:txBody>
                  <a:tcPr/>
                </a:tc>
                <a:tc>
                  <a:txBody>
                    <a:bodyPr/>
                    <a:lstStyle/>
                    <a:p>
                      <a:pPr algn="r"/>
                      <a:r>
                        <a:rPr lang="en-US" sz="2000" dirty="0"/>
                        <a:t>$0.43</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a:t>$0.40</a:t>
                      </a:r>
                    </a:p>
                    <a:p>
                      <a:pPr algn="r"/>
                      <a:endParaRPr lang="en-US" sz="2000" dirty="0"/>
                    </a:p>
                  </a:txBody>
                  <a:tcPr/>
                </a:tc>
                <a:extLst>
                  <a:ext uri="{0D108BD9-81ED-4DB2-BD59-A6C34878D82A}">
                    <a16:rowId xmlns:a16="http://schemas.microsoft.com/office/drawing/2014/main" val="3179783882"/>
                  </a:ext>
                </a:extLst>
              </a:tr>
              <a:tr h="801922">
                <a:tc>
                  <a:txBody>
                    <a:bodyPr/>
                    <a:lstStyle/>
                    <a:p>
                      <a:r>
                        <a:rPr lang="en-US" b="1" dirty="0"/>
                        <a:t>C&amp;I</a:t>
                      </a:r>
                    </a:p>
                  </a:txBody>
                  <a:tcPr/>
                </a:tc>
                <a:tc>
                  <a:txBody>
                    <a:bodyPr/>
                    <a:lstStyle/>
                    <a:p>
                      <a:pPr algn="r"/>
                      <a:r>
                        <a:rPr lang="en-US" sz="2000" dirty="0"/>
                        <a:t>598.1</a:t>
                      </a:r>
                    </a:p>
                  </a:txBody>
                  <a:tcPr/>
                </a:tc>
                <a:tc>
                  <a:txBody>
                    <a:bodyPr/>
                    <a:lstStyle/>
                    <a:p>
                      <a:pPr algn="r"/>
                      <a:r>
                        <a:rPr lang="en-US" sz="2000" dirty="0"/>
                        <a:t>$989.6</a:t>
                      </a:r>
                    </a:p>
                  </a:txBody>
                  <a:tcPr/>
                </a:tc>
                <a:tc>
                  <a:txBody>
                    <a:bodyPr/>
                    <a:lstStyle/>
                    <a:p>
                      <a:pPr algn="r"/>
                      <a:r>
                        <a:rPr lang="en-US" sz="2000" dirty="0"/>
                        <a:t>$0.18</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a:t>$0.24</a:t>
                      </a:r>
                    </a:p>
                  </a:txBody>
                  <a:tcPr/>
                </a:tc>
                <a:extLst>
                  <a:ext uri="{0D108BD9-81ED-4DB2-BD59-A6C34878D82A}">
                    <a16:rowId xmlns:a16="http://schemas.microsoft.com/office/drawing/2014/main" val="1161191236"/>
                  </a:ext>
                </a:extLst>
              </a:tr>
              <a:tr h="801922">
                <a:tc>
                  <a:txBody>
                    <a:bodyPr/>
                    <a:lstStyle/>
                    <a:p>
                      <a:r>
                        <a:rPr lang="en-US" b="1" dirty="0"/>
                        <a:t>Low Income</a:t>
                      </a:r>
                    </a:p>
                  </a:txBody>
                  <a:tcPr/>
                </a:tc>
                <a:tc>
                  <a:txBody>
                    <a:bodyPr/>
                    <a:lstStyle/>
                    <a:p>
                      <a:pPr algn="r"/>
                      <a:r>
                        <a:rPr lang="en-US" sz="2000" dirty="0"/>
                        <a:t>91.1</a:t>
                      </a:r>
                    </a:p>
                  </a:txBody>
                  <a:tcPr/>
                </a:tc>
                <a:tc>
                  <a:txBody>
                    <a:bodyPr/>
                    <a:lstStyle/>
                    <a:p>
                      <a:pPr algn="r"/>
                      <a:r>
                        <a:rPr lang="en-US" sz="2000" dirty="0"/>
                        <a:t>$1,350.1</a:t>
                      </a:r>
                    </a:p>
                  </a:txBody>
                  <a:tcPr/>
                </a:tc>
                <a:tc>
                  <a:txBody>
                    <a:bodyPr/>
                    <a:lstStyle/>
                    <a:p>
                      <a:pPr algn="r"/>
                      <a:r>
                        <a:rPr lang="en-US" sz="2000" dirty="0"/>
                        <a:t>$1.47</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dirty="0"/>
                        <a:t>$1.16</a:t>
                      </a:r>
                    </a:p>
                  </a:txBody>
                  <a:tcPr/>
                </a:tc>
                <a:extLst>
                  <a:ext uri="{0D108BD9-81ED-4DB2-BD59-A6C34878D82A}">
                    <a16:rowId xmlns:a16="http://schemas.microsoft.com/office/drawing/2014/main" val="2626286104"/>
                  </a:ext>
                </a:extLst>
              </a:tr>
              <a:tr h="801922">
                <a:tc>
                  <a:txBody>
                    <a:bodyPr/>
                    <a:lstStyle/>
                    <a:p>
                      <a:r>
                        <a:rPr lang="en-US" b="1" dirty="0"/>
                        <a:t>Portfolio </a:t>
                      </a:r>
                    </a:p>
                    <a:p>
                      <a:r>
                        <a:rPr lang="en-US" b="1" dirty="0"/>
                        <a:t>(All Sectors)</a:t>
                      </a:r>
                    </a:p>
                  </a:txBody>
                  <a:tcPr/>
                </a:tc>
                <a:tc>
                  <a:txBody>
                    <a:bodyPr/>
                    <a:lstStyle/>
                    <a:p>
                      <a:pPr algn="r"/>
                      <a:r>
                        <a:rPr lang="en-US" sz="2000" b="1" dirty="0"/>
                        <a:t>1,375.0</a:t>
                      </a:r>
                    </a:p>
                  </a:txBody>
                  <a:tcPr/>
                </a:tc>
                <a:tc>
                  <a:txBody>
                    <a:bodyPr/>
                    <a:lstStyle/>
                    <a:p>
                      <a:pPr algn="r"/>
                      <a:r>
                        <a:rPr lang="en-US" sz="2000" b="1" dirty="0"/>
                        <a:t>$4,971.1</a:t>
                      </a:r>
                    </a:p>
                  </a:txBody>
                  <a:tcPr/>
                </a:tc>
                <a:tc>
                  <a:txBody>
                    <a:bodyPr/>
                    <a:lstStyle/>
                    <a:p>
                      <a:pPr algn="r"/>
                      <a:r>
                        <a:rPr lang="en-US" sz="2000" b="1" dirty="0"/>
                        <a:t>$0.40</a:t>
                      </a:r>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2000" b="1" dirty="0"/>
                        <a:t>$0.34</a:t>
                      </a:r>
                    </a:p>
                  </a:txBody>
                  <a:tcPr/>
                </a:tc>
                <a:extLst>
                  <a:ext uri="{0D108BD9-81ED-4DB2-BD59-A6C34878D82A}">
                    <a16:rowId xmlns:a16="http://schemas.microsoft.com/office/drawing/2014/main" val="2932556805"/>
                  </a:ext>
                </a:extLst>
              </a:tr>
            </a:tbl>
          </a:graphicData>
        </a:graphic>
      </p:graphicFrame>
    </p:spTree>
    <p:extLst>
      <p:ext uri="{BB962C8B-B14F-4D97-AF65-F5344CB8AC3E}">
        <p14:creationId xmlns:p14="http://schemas.microsoft.com/office/powerpoint/2010/main" val="1772139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C3E9D-3304-2447-A105-A1846DDC4155}"/>
              </a:ext>
            </a:extLst>
          </p:cNvPr>
          <p:cNvSpPr>
            <a:spLocks noGrp="1"/>
          </p:cNvSpPr>
          <p:nvPr>
            <p:ph type="title"/>
          </p:nvPr>
        </p:nvSpPr>
        <p:spPr/>
        <p:txBody>
          <a:bodyPr/>
          <a:lstStyle/>
          <a:p>
            <a:r>
              <a:rPr lang="en-US" dirty="0"/>
              <a:t>Spending and Savings by Sector</a:t>
            </a:r>
          </a:p>
        </p:txBody>
      </p:sp>
      <p:sp>
        <p:nvSpPr>
          <p:cNvPr id="3" name="Content Placeholder 2">
            <a:extLst>
              <a:ext uri="{FF2B5EF4-FFF2-40B4-BE49-F238E27FC236}">
                <a16:creationId xmlns:a16="http://schemas.microsoft.com/office/drawing/2014/main" id="{F5F28961-A192-EA48-8360-E3B4C8C95991}"/>
              </a:ext>
            </a:extLst>
          </p:cNvPr>
          <p:cNvSpPr>
            <a:spLocks noGrp="1"/>
          </p:cNvSpPr>
          <p:nvPr>
            <p:ph idx="1"/>
          </p:nvPr>
        </p:nvSpPr>
        <p:spPr/>
        <p:txBody>
          <a:bodyPr/>
          <a:lstStyle/>
          <a:p>
            <a:pPr>
              <a:spcAft>
                <a:spcPts val="0"/>
              </a:spcAft>
            </a:pPr>
            <a:r>
              <a:rPr lang="en-US" sz="2400" dirty="0"/>
              <a:t>Residential and low-income sectors account for 48% and 28% of spending in our sample, respectively</a:t>
            </a:r>
          </a:p>
          <a:p>
            <a:pPr>
              <a:spcAft>
                <a:spcPts val="0"/>
              </a:spcAft>
            </a:pPr>
            <a:r>
              <a:rPr lang="en-US" sz="2400" dirty="0"/>
              <a:t>Annual </a:t>
            </a:r>
            <a:r>
              <a:rPr lang="en-US" sz="2400" i="1" dirty="0"/>
              <a:t>savings</a:t>
            </a:r>
            <a:r>
              <a:rPr lang="en-US" sz="2400" dirty="0"/>
              <a:t> for residential and C&amp;I are roughly equivalent </a:t>
            </a:r>
          </a:p>
        </p:txBody>
      </p:sp>
      <p:sp>
        <p:nvSpPr>
          <p:cNvPr id="4" name="Slide Number Placeholder 3">
            <a:extLst>
              <a:ext uri="{FF2B5EF4-FFF2-40B4-BE49-F238E27FC236}">
                <a16:creationId xmlns:a16="http://schemas.microsoft.com/office/drawing/2014/main" id="{4B2F7B97-0AB9-8A47-A99B-77011CDA6A83}"/>
              </a:ext>
            </a:extLst>
          </p:cNvPr>
          <p:cNvSpPr>
            <a:spLocks noGrp="1"/>
          </p:cNvSpPr>
          <p:nvPr>
            <p:ph type="sldNum" sz="quarter" idx="10"/>
          </p:nvPr>
        </p:nvSpPr>
        <p:spPr/>
        <p:txBody>
          <a:bodyPr/>
          <a:lstStyle/>
          <a:p>
            <a:pPr>
              <a:defRPr/>
            </a:pPr>
            <a:fld id="{DDC256EE-1223-1F48-AD8F-DE891931B700}" type="slidenum">
              <a:rPr lang="en-US" smtClean="0"/>
              <a:pPr>
                <a:defRPr/>
              </a:pPr>
              <a:t>9</a:t>
            </a:fld>
            <a:endParaRPr lang="en-US"/>
          </a:p>
        </p:txBody>
      </p:sp>
      <p:grpSp>
        <p:nvGrpSpPr>
          <p:cNvPr id="8" name="Group 7">
            <a:extLst>
              <a:ext uri="{FF2B5EF4-FFF2-40B4-BE49-F238E27FC236}">
                <a16:creationId xmlns:a16="http://schemas.microsoft.com/office/drawing/2014/main" id="{89C458BE-517D-5F43-885F-5291A7C3D315}"/>
              </a:ext>
            </a:extLst>
          </p:cNvPr>
          <p:cNvGrpSpPr/>
          <p:nvPr/>
        </p:nvGrpSpPr>
        <p:grpSpPr>
          <a:xfrm>
            <a:off x="99944" y="2548627"/>
            <a:ext cx="8815059" cy="3948923"/>
            <a:chOff x="99944" y="2548627"/>
            <a:chExt cx="8815059" cy="3948923"/>
          </a:xfrm>
        </p:grpSpPr>
        <p:pic>
          <p:nvPicPr>
            <p:cNvPr id="6" name="Picture 5">
              <a:extLst>
                <a:ext uri="{FF2B5EF4-FFF2-40B4-BE49-F238E27FC236}">
                  <a16:creationId xmlns:a16="http://schemas.microsoft.com/office/drawing/2014/main" id="{2BE93962-413A-AC4C-8C37-53C454046CA5}"/>
                </a:ext>
              </a:extLst>
            </p:cNvPr>
            <p:cNvPicPr/>
            <p:nvPr/>
          </p:nvPicPr>
          <p:blipFill rotWithShape="1">
            <a:blip r:embed="rId3" cstate="print">
              <a:extLst>
                <a:ext uri="{28A0092B-C50C-407E-A947-70E740481C1C}">
                  <a14:useLocalDpi xmlns:a14="http://schemas.microsoft.com/office/drawing/2010/main" val="0"/>
                </a:ext>
              </a:extLst>
            </a:blip>
            <a:srcRect t="12903"/>
            <a:stretch/>
          </p:blipFill>
          <p:spPr bwMode="auto">
            <a:xfrm>
              <a:off x="99944" y="2867185"/>
              <a:ext cx="8814662" cy="3630365"/>
            </a:xfrm>
            <a:prstGeom prst="rect">
              <a:avLst/>
            </a:prstGeom>
            <a:noFill/>
          </p:spPr>
        </p:pic>
        <p:pic>
          <p:nvPicPr>
            <p:cNvPr id="7" name="Picture 6">
              <a:extLst>
                <a:ext uri="{FF2B5EF4-FFF2-40B4-BE49-F238E27FC236}">
                  <a16:creationId xmlns:a16="http://schemas.microsoft.com/office/drawing/2014/main" id="{F2D7B643-CAAB-E741-A0B2-1A380EC39BCD}"/>
                </a:ext>
              </a:extLst>
            </p:cNvPr>
            <p:cNvPicPr/>
            <p:nvPr/>
          </p:nvPicPr>
          <p:blipFill rotWithShape="1">
            <a:blip r:embed="rId3" cstate="print">
              <a:extLst>
                <a:ext uri="{28A0092B-C50C-407E-A947-70E740481C1C}">
                  <a14:useLocalDpi xmlns:a14="http://schemas.microsoft.com/office/drawing/2010/main" val="0"/>
                </a:ext>
              </a:extLst>
            </a:blip>
            <a:srcRect b="92496"/>
            <a:stretch/>
          </p:blipFill>
          <p:spPr bwMode="auto">
            <a:xfrm>
              <a:off x="177834" y="2548627"/>
              <a:ext cx="8737169" cy="310016"/>
            </a:xfrm>
            <a:prstGeom prst="rect">
              <a:avLst/>
            </a:prstGeom>
            <a:noFill/>
          </p:spPr>
        </p:pic>
      </p:grpSp>
    </p:spTree>
    <p:extLst>
      <p:ext uri="{BB962C8B-B14F-4D97-AF65-F5344CB8AC3E}">
        <p14:creationId xmlns:p14="http://schemas.microsoft.com/office/powerpoint/2010/main" val="419489125"/>
      </p:ext>
    </p:extLst>
  </p:cSld>
  <p:clrMapOvr>
    <a:masterClrMapping/>
  </p:clrMapOvr>
</p:sld>
</file>

<file path=ppt/theme/theme1.xml><?xml version="1.0" encoding="utf-8"?>
<a:theme xmlns:a="http://schemas.openxmlformats.org/drawingml/2006/main" name="new-eetd-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9276</TotalTime>
  <Words>5113</Words>
  <Application>Microsoft Macintosh PowerPoint</Application>
  <PresentationFormat>On-screen Show (4:3)</PresentationFormat>
  <Paragraphs>333</Paragraphs>
  <Slides>21</Slides>
  <Notes>17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2" baseType="lpstr">
      <vt:lpstr>Apple SD Gothic Neo Regular</vt:lpstr>
      <vt:lpstr>ＭＳ Ｐゴシック</vt:lpstr>
      <vt:lpstr>Arial</vt:lpstr>
      <vt:lpstr>Calibri</vt:lpstr>
      <vt:lpstr>Gill Sans</vt:lpstr>
      <vt:lpstr>Gill Sans MT</vt:lpstr>
      <vt:lpstr>Lucida Grande</vt:lpstr>
      <vt:lpstr>Wingdings</vt:lpstr>
      <vt:lpstr>new-eetd-template</vt:lpstr>
      <vt:lpstr>Document</vt:lpstr>
      <vt:lpstr>Equation.DSMT4</vt:lpstr>
      <vt:lpstr>What Does It Cost to Save a Therm?</vt:lpstr>
      <vt:lpstr>Webinar Housekeeping Items</vt:lpstr>
      <vt:lpstr>What is the Cost of Saving Energy and why is it important?</vt:lpstr>
      <vt:lpstr>Berkeley Lab Studies on Cost of Saving Energy</vt:lpstr>
      <vt:lpstr>Context</vt:lpstr>
      <vt:lpstr>Study Scope</vt:lpstr>
      <vt:lpstr>Definition: PA Cost of Saving Gas</vt:lpstr>
      <vt:lpstr>Scale of Efficiency Investments in Our Sample</vt:lpstr>
      <vt:lpstr>Spending and Savings by Sector</vt:lpstr>
      <vt:lpstr>Please use the Q&amp;A box to send us your questions and comments any time during the webinar.   Moderated Q&amp;A will follow our presentation. We’ll answer as many questions as we can at that time.  </vt:lpstr>
      <vt:lpstr>Results</vt:lpstr>
      <vt:lpstr>National Results</vt:lpstr>
      <vt:lpstr>Cost by Market Sector</vt:lpstr>
      <vt:lpstr>Costs by Region</vt:lpstr>
      <vt:lpstr>Results by Sector and Region</vt:lpstr>
      <vt:lpstr>Cost and Savings Trends</vt:lpstr>
      <vt:lpstr>Challenges and Opportunities</vt:lpstr>
      <vt:lpstr>Data and Reporting Challenges</vt:lpstr>
      <vt:lpstr>Opportunities: Additional Research</vt:lpstr>
      <vt:lpstr>Q&amp;A  Please use the Q&amp;A box to send us your questions and comments.  </vt:lpstr>
      <vt:lpstr>For More Information</vt:lpstr>
    </vt:vector>
  </TitlesOfParts>
  <Company>Lawrence Berkeley National Laboratory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Sondra Jarvis</dc:creator>
  <cp:lastModifiedBy>Lisa Schwartz</cp:lastModifiedBy>
  <cp:revision>478</cp:revision>
  <dcterms:created xsi:type="dcterms:W3CDTF">2013-04-03T00:37:10Z</dcterms:created>
  <dcterms:modified xsi:type="dcterms:W3CDTF">2020-05-28T22:11:34Z</dcterms:modified>
</cp:coreProperties>
</file>